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3"/>
  </p:notesMasterIdLst>
  <p:sldIdLst>
    <p:sldId id="283" r:id="rId2"/>
    <p:sldId id="284" r:id="rId3"/>
    <p:sldId id="288" r:id="rId4"/>
    <p:sldId id="258" r:id="rId5"/>
    <p:sldId id="289" r:id="rId6"/>
    <p:sldId id="290" r:id="rId7"/>
    <p:sldId id="291" r:id="rId8"/>
    <p:sldId id="285" r:id="rId9"/>
    <p:sldId id="281" r:id="rId10"/>
    <p:sldId id="292" r:id="rId11"/>
    <p:sldId id="293" r:id="rId12"/>
  </p:sldIdLst>
  <p:sldSz cx="12192000" cy="6858000"/>
  <p:notesSz cx="5753100" cy="3238500"/>
  <p:embeddedFontLst>
    <p:embeddedFont>
      <p:font typeface="KULHVV+CMSS8" panose="020B0600070205080204"/>
      <p:regular r:id="rId14"/>
    </p:embeddedFont>
  </p:embeddedFontLst>
  <p:defaultTextStyle>
    <a:defPPr>
      <a:defRPr lang="ja-JP"/>
    </a:defPPr>
    <a:lvl1pPr marL="0" algn="l" defTabSz="1703893" rtl="0" eaLnBrk="1" latinLnBrk="0" hangingPunct="1">
      <a:defRPr kumimoji="1" sz="3354" kern="1200">
        <a:solidFill>
          <a:schemeClr val="tx1"/>
        </a:solidFill>
        <a:latin typeface="+mn-lt"/>
        <a:ea typeface="+mn-ea"/>
        <a:cs typeface="+mn-cs"/>
      </a:defRPr>
    </a:lvl1pPr>
    <a:lvl2pPr marL="851946" algn="l" defTabSz="1703893" rtl="0" eaLnBrk="1" latinLnBrk="0" hangingPunct="1">
      <a:defRPr kumimoji="1" sz="3354" kern="1200">
        <a:solidFill>
          <a:schemeClr val="tx1"/>
        </a:solidFill>
        <a:latin typeface="+mn-lt"/>
        <a:ea typeface="+mn-ea"/>
        <a:cs typeface="+mn-cs"/>
      </a:defRPr>
    </a:lvl2pPr>
    <a:lvl3pPr marL="1703893" algn="l" defTabSz="1703893" rtl="0" eaLnBrk="1" latinLnBrk="0" hangingPunct="1">
      <a:defRPr kumimoji="1" sz="3354" kern="1200">
        <a:solidFill>
          <a:schemeClr val="tx1"/>
        </a:solidFill>
        <a:latin typeface="+mn-lt"/>
        <a:ea typeface="+mn-ea"/>
        <a:cs typeface="+mn-cs"/>
      </a:defRPr>
    </a:lvl3pPr>
    <a:lvl4pPr marL="2555839" algn="l" defTabSz="1703893" rtl="0" eaLnBrk="1" latinLnBrk="0" hangingPunct="1">
      <a:defRPr kumimoji="1" sz="3354" kern="1200">
        <a:solidFill>
          <a:schemeClr val="tx1"/>
        </a:solidFill>
        <a:latin typeface="+mn-lt"/>
        <a:ea typeface="+mn-ea"/>
        <a:cs typeface="+mn-cs"/>
      </a:defRPr>
    </a:lvl4pPr>
    <a:lvl5pPr marL="3407786" algn="l" defTabSz="1703893" rtl="0" eaLnBrk="1" latinLnBrk="0" hangingPunct="1">
      <a:defRPr kumimoji="1" sz="3354" kern="1200">
        <a:solidFill>
          <a:schemeClr val="tx1"/>
        </a:solidFill>
        <a:latin typeface="+mn-lt"/>
        <a:ea typeface="+mn-ea"/>
        <a:cs typeface="+mn-cs"/>
      </a:defRPr>
    </a:lvl5pPr>
    <a:lvl6pPr marL="4259732" algn="l" defTabSz="1703893" rtl="0" eaLnBrk="1" latinLnBrk="0" hangingPunct="1">
      <a:defRPr kumimoji="1" sz="3354" kern="1200">
        <a:solidFill>
          <a:schemeClr val="tx1"/>
        </a:solidFill>
        <a:latin typeface="+mn-lt"/>
        <a:ea typeface="+mn-ea"/>
        <a:cs typeface="+mn-cs"/>
      </a:defRPr>
    </a:lvl6pPr>
    <a:lvl7pPr marL="5111679" algn="l" defTabSz="1703893" rtl="0" eaLnBrk="1" latinLnBrk="0" hangingPunct="1">
      <a:defRPr kumimoji="1" sz="3354" kern="1200">
        <a:solidFill>
          <a:schemeClr val="tx1"/>
        </a:solidFill>
        <a:latin typeface="+mn-lt"/>
        <a:ea typeface="+mn-ea"/>
        <a:cs typeface="+mn-cs"/>
      </a:defRPr>
    </a:lvl7pPr>
    <a:lvl8pPr marL="5963625" algn="l" defTabSz="1703893" rtl="0" eaLnBrk="1" latinLnBrk="0" hangingPunct="1">
      <a:defRPr kumimoji="1" sz="3354" kern="1200">
        <a:solidFill>
          <a:schemeClr val="tx1"/>
        </a:solidFill>
        <a:latin typeface="+mn-lt"/>
        <a:ea typeface="+mn-ea"/>
        <a:cs typeface="+mn-cs"/>
      </a:defRPr>
    </a:lvl8pPr>
    <a:lvl9pPr marL="6815572" algn="l" defTabSz="1703893" rtl="0" eaLnBrk="1" latinLnBrk="0" hangingPunct="1">
      <a:defRPr kumimoji="1" sz="335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09" userDrawn="1">
          <p15:clr>
            <a:srgbClr val="A4A3A4"/>
          </p15:clr>
        </p15:guide>
        <p15:guide id="2" pos="63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56875-26C7-099A-3F58-BFB0FCECDD4A}" v="1009" dt="2026-06-28T14:32:15.526"/>
    <p1510:client id="{144ED43D-19DF-F9FA-0840-F8E2DF3213A1}" v="2" dt="2026-06-28T12:23:08.712"/>
    <p1510:client id="{86509EE1-0347-439F-90DA-3ECB7513804F}" v="1821" dt="2026-06-28T14:19:17.290"/>
    <p1510:client id="{8AA5B773-ADD2-4541-B13A-DE6C6EEB12ED}" v="131" dt="2026-06-28T12:39:25.720"/>
    <p1510:client id="{9D2F74F6-DF25-0115-3077-19CBCE457F46}" v="24" dt="2026-06-28T12:33:14.67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02" y="4812"/>
      </p:cViewPr>
      <p:guideLst>
        <p:guide orient="horz" pos="6709"/>
        <p:guide pos="63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202131"/>
      </p:ext>
    </p:extLst>
  </p:cSld>
  <p:clrMap bg1="lt1" tx1="dk1" bg2="lt2" tx2="dk2" accent1="accent1" accent2="accent2" accent3="accent3" accent4="accent4" accent5="accent5" accent6="accent6" hlink="hlink" folHlink="folHlink"/>
  <p:notesStyle>
    <a:lvl1pPr marL="0" algn="l" defTabSz="1703893" rtl="0" eaLnBrk="1" latinLnBrk="0" hangingPunct="1">
      <a:defRPr kumimoji="1" sz="2236" kern="1200">
        <a:solidFill>
          <a:schemeClr val="tx1"/>
        </a:solidFill>
        <a:latin typeface="+mn-lt"/>
        <a:ea typeface="+mn-ea"/>
        <a:cs typeface="+mn-cs"/>
      </a:defRPr>
    </a:lvl1pPr>
    <a:lvl2pPr marL="851946" algn="l" defTabSz="1703893" rtl="0" eaLnBrk="1" latinLnBrk="0" hangingPunct="1">
      <a:defRPr kumimoji="1" sz="2236" kern="1200">
        <a:solidFill>
          <a:schemeClr val="tx1"/>
        </a:solidFill>
        <a:latin typeface="+mn-lt"/>
        <a:ea typeface="+mn-ea"/>
        <a:cs typeface="+mn-cs"/>
      </a:defRPr>
    </a:lvl2pPr>
    <a:lvl3pPr marL="1703893" algn="l" defTabSz="1703893" rtl="0" eaLnBrk="1" latinLnBrk="0" hangingPunct="1">
      <a:defRPr kumimoji="1" sz="2236" kern="1200">
        <a:solidFill>
          <a:schemeClr val="tx1"/>
        </a:solidFill>
        <a:latin typeface="+mn-lt"/>
        <a:ea typeface="+mn-ea"/>
        <a:cs typeface="+mn-cs"/>
      </a:defRPr>
    </a:lvl3pPr>
    <a:lvl4pPr marL="2555839" algn="l" defTabSz="1703893" rtl="0" eaLnBrk="1" latinLnBrk="0" hangingPunct="1">
      <a:defRPr kumimoji="1" sz="2236" kern="1200">
        <a:solidFill>
          <a:schemeClr val="tx1"/>
        </a:solidFill>
        <a:latin typeface="+mn-lt"/>
        <a:ea typeface="+mn-ea"/>
        <a:cs typeface="+mn-cs"/>
      </a:defRPr>
    </a:lvl4pPr>
    <a:lvl5pPr marL="3407786" algn="l" defTabSz="1703893" rtl="0" eaLnBrk="1" latinLnBrk="0" hangingPunct="1">
      <a:defRPr kumimoji="1" sz="2236" kern="1200">
        <a:solidFill>
          <a:schemeClr val="tx1"/>
        </a:solidFill>
        <a:latin typeface="+mn-lt"/>
        <a:ea typeface="+mn-ea"/>
        <a:cs typeface="+mn-cs"/>
      </a:defRPr>
    </a:lvl5pPr>
    <a:lvl6pPr marL="4259732" algn="l" defTabSz="1703893" rtl="0" eaLnBrk="1" latinLnBrk="0" hangingPunct="1">
      <a:defRPr kumimoji="1" sz="2236" kern="1200">
        <a:solidFill>
          <a:schemeClr val="tx1"/>
        </a:solidFill>
        <a:latin typeface="+mn-lt"/>
        <a:ea typeface="+mn-ea"/>
        <a:cs typeface="+mn-cs"/>
      </a:defRPr>
    </a:lvl6pPr>
    <a:lvl7pPr marL="5111679" algn="l" defTabSz="1703893" rtl="0" eaLnBrk="1" latinLnBrk="0" hangingPunct="1">
      <a:defRPr kumimoji="1" sz="2236" kern="1200">
        <a:solidFill>
          <a:schemeClr val="tx1"/>
        </a:solidFill>
        <a:latin typeface="+mn-lt"/>
        <a:ea typeface="+mn-ea"/>
        <a:cs typeface="+mn-cs"/>
      </a:defRPr>
    </a:lvl7pPr>
    <a:lvl8pPr marL="5963625" algn="l" defTabSz="1703893" rtl="0" eaLnBrk="1" latinLnBrk="0" hangingPunct="1">
      <a:defRPr kumimoji="1" sz="2236" kern="1200">
        <a:solidFill>
          <a:schemeClr val="tx1"/>
        </a:solidFill>
        <a:latin typeface="+mn-lt"/>
        <a:ea typeface="+mn-ea"/>
        <a:cs typeface="+mn-cs"/>
      </a:defRPr>
    </a:lvl8pPr>
    <a:lvl9pPr marL="6815572" algn="l" defTabSz="1703893" rtl="0" eaLnBrk="1" latinLnBrk="0" hangingPunct="1">
      <a:defRPr kumimoji="1" sz="22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8A278-9BC2-7336-EE07-3823A5B522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C0E2C-461D-5522-6A0F-DE69B2F7D0D7}"/>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A010973C-B8E5-AAE1-7361-D8082A40A68F}"/>
              </a:ext>
            </a:extLst>
          </p:cNvPr>
          <p:cNvSpPr>
            <a:spLocks noGrp="1"/>
          </p:cNvSpPr>
          <p:nvPr>
            <p:ph type="body" sz="quarter" idx="3"/>
          </p:nvPr>
        </p:nvSpPr>
        <p:spPr/>
        <p:txBody>
          <a:bodyPr/>
          <a:lstStyle/>
          <a:p>
            <a:pPr>
              <a:defRPr sz="1200"/>
            </a:pPr>
            <a:r>
              <a:rPr lang="en-US"/>
              <a:t>Hello, I'm Kengo Sugahara from Kindai University. Today I'll talk about integrating Coreform Cubit with NGSolve.</a:t>
            </a:r>
            <a:endParaRPr/>
          </a:p>
        </p:txBody>
      </p:sp>
      <p:sp>
        <p:nvSpPr>
          <p:cNvPr id="4" name="Slide Number Placeholder 3">
            <a:extLst>
              <a:ext uri="{FF2B5EF4-FFF2-40B4-BE49-F238E27FC236}">
                <a16:creationId xmlns:a16="http://schemas.microsoft.com/office/drawing/2014/main" id="{C32708E1-87B9-261C-232B-2E8ECEF37B17}"/>
              </a:ext>
            </a:extLst>
          </p:cNvPr>
          <p:cNvSpPr>
            <a:spLocks noGrp="1"/>
          </p:cNvSpPr>
          <p:nvPr>
            <p:ph type="sldNum" sz="quarter" idx="5"/>
          </p:nvPr>
        </p:nvSpPr>
        <p:spPr/>
      </p:sp>
    </p:spTree>
    <p:extLst>
      <p:ext uri="{BB962C8B-B14F-4D97-AF65-F5344CB8AC3E}">
        <p14:creationId xmlns:p14="http://schemas.microsoft.com/office/powerpoint/2010/main" val="1996029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05000" y="404813"/>
            <a:ext cx="1943100" cy="1093787"/>
          </a:xfrm>
          <a:prstGeom prst="rect">
            <a:avLst/>
          </a:prstGeom>
          <a:noFill/>
          <a:ln w="12700">
            <a:solidFill>
              <a:prstClr val="black"/>
            </a:solidFill>
          </a:ln>
        </p:spPr>
      </p:sp>
      <p:sp>
        <p:nvSpPr>
          <p:cNvPr id="3" name="ノート プレースホルダー 2"/>
          <p:cNvSpPr>
            <a:spLocks noGrp="1"/>
          </p:cNvSpPr>
          <p:nvPr>
            <p:ph type="body" idx="1"/>
          </p:nvPr>
        </p:nvSpPr>
        <p:spPr>
          <a:xfrm>
            <a:off x="574675" y="1558925"/>
            <a:ext cx="4603750" cy="1274763"/>
          </a:xfrm>
          <a:prstGeom prst="rect">
            <a:avLst/>
          </a:prstGeom>
        </p:spPr>
        <p:txBody>
          <a:bodyPr/>
          <a:lstStyle/>
          <a:p>
            <a:r>
              <a:rPr kumimoji="1" lang="en-US" altLang="ja-JP"/>
              <a:t>As an application, here is an induction heating workflow centered on NGSolve. The theme is not induction heating itself, but that the dot vol made in Cubit becomes the direct entry point to the analysis. This is a workflow we develop as an interface for students who change coil shapes and run experiments in the lab. The coil and the workpiece are each meshed in Cubit and exported as separate dot vol files. From a notebook GUI panel you set the input files, frequency, current, and material; a headless solve runs behind it; and the results are saved as JSON, logs, and figures. Both the input dot vol and the resulting dot sol are imported into the notebook and viewable with netgen dot webgui. The main solver is NGSolve's BEM with surface impedance, the coil side is handled by Radia's PEEC, that is, Partial Element Equivalent Circuit, and the two are solved with weak coupling. Since the coil's skin effect can be captured by a surface impedance, a lightweight PEEC is enough for it. For nonlinear steel the surface impedance depends on saturation, so we use the ESIM of Hollaus and colleagues. Because ESIM evaluates the surface impedance from the surface geometry, Cubit's high curve order matters here too. We can also use a per-node surface impedance based on the local mesh curvature, which improves accuracy on curved geometries by about a factor of ten.</a:t>
            </a:r>
            <a:endParaRPr kumimoji="1" lang="ja-JP" altLang="en-US"/>
          </a:p>
        </p:txBody>
      </p:sp>
    </p:spTree>
    <p:extLst>
      <p:ext uri="{BB962C8B-B14F-4D97-AF65-F5344CB8AC3E}">
        <p14:creationId xmlns:p14="http://schemas.microsoft.com/office/powerpoint/2010/main" val="1505809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05000" y="404813"/>
            <a:ext cx="1943100" cy="1093787"/>
          </a:xfrm>
          <a:prstGeom prst="rect">
            <a:avLst/>
          </a:prstGeom>
          <a:noFill/>
          <a:ln w="12700">
            <a:solidFill>
              <a:prstClr val="black"/>
            </a:solidFill>
          </a:ln>
        </p:spPr>
      </p:sp>
      <p:sp>
        <p:nvSpPr>
          <p:cNvPr id="3" name="ノート プレースホルダー 2"/>
          <p:cNvSpPr>
            <a:spLocks noGrp="1"/>
          </p:cNvSpPr>
          <p:nvPr>
            <p:ph type="body" idx="1"/>
          </p:nvPr>
        </p:nvSpPr>
        <p:spPr>
          <a:xfrm>
            <a:off x="574675" y="1558925"/>
            <a:ext cx="4603750" cy="1274763"/>
          </a:xfrm>
          <a:prstGeom prst="rect">
            <a:avLst/>
          </a:prstGeom>
        </p:spPr>
        <p:txBody>
          <a:bodyPr/>
          <a:lstStyle/>
          <a:p>
            <a:r>
              <a:rPr kumimoji="1" lang="en-US" altLang="ja-JP"/>
              <a:t>To summarize: the heart of this work is building a stable file contract and operation contract between Cubit and NGSolve. Cubit handles geometry processing, meshing, labels, and high-order curving; the embedded Netgen subset writes the dot vol; NGSolve does the FEM, BEM, and surface impedance computation; and Radia provides PEEC and the application layer. By making all of this drivable from a GUI and from a notebook, we want to build a reproducible workflow usable not only by researchers fluent in Python, but also by students and engineers at our collaborators. Thank you for your attention.</a:t>
            </a:r>
            <a:endParaRPr kumimoji="1" lang="ja-JP" altLang="en-US"/>
          </a:p>
        </p:txBody>
      </p:sp>
    </p:spTree>
    <p:extLst>
      <p:ext uri="{BB962C8B-B14F-4D97-AF65-F5344CB8AC3E}">
        <p14:creationId xmlns:p14="http://schemas.microsoft.com/office/powerpoint/2010/main" val="313735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05000" y="404813"/>
            <a:ext cx="1943100" cy="1093787"/>
          </a:xfrm>
          <a:prstGeom prst="rect">
            <a:avLst/>
          </a:prstGeom>
          <a:noFill/>
          <a:ln w="12700">
            <a:solidFill>
              <a:prstClr val="black"/>
            </a:solidFill>
          </a:ln>
        </p:spPr>
      </p:sp>
      <p:sp>
        <p:nvSpPr>
          <p:cNvPr id="3" name="ノート プレースホルダー 2"/>
          <p:cNvSpPr>
            <a:spLocks noGrp="1"/>
          </p:cNvSpPr>
          <p:nvPr>
            <p:ph type="body" idx="1"/>
          </p:nvPr>
        </p:nvSpPr>
        <p:spPr>
          <a:xfrm>
            <a:off x="574675" y="1558925"/>
            <a:ext cx="4603750" cy="1274763"/>
          </a:xfrm>
          <a:prstGeom prst="rect">
            <a:avLst/>
          </a:prstGeom>
        </p:spPr>
        <p:txBody>
          <a:bodyPr/>
          <a:lstStyle/>
          <a:p>
            <a:r>
              <a:rPr kumimoji="1" lang="en-US" altLang="ja-JP"/>
              <a:t>I have forked Radia, a Magnetic Moment Method solver originally built for undulator magnet design at the ESRF synchrotron, and coupled it with NGSolve into an integrated electromagnetic field simulation environment. We use it for many kinds of electromagnetic apparatus design, including induction heating, electromagnets, magnetic levitation, NMR coils, wireless power transfer, and printed circuit boards. The great advantage of the Magnetic Moment Method is that you do not have to mesh the air region. Let me explain why we combine it with NGSolve. NGSolve is a powerful general-purpose FEM, but the parts that are awkward for electromagnetics, such as open boundaries, the field from thick coils, and thin conductors, are exactly where FEM alone struggles. Combining it with the Magnetic Moment Method, which gives the field analytically without meshing the air, fills these gaps nicely. In fact, combining MMM with NGSolve is common. In today's induction heating example, the coil side uses PEEC and the workpiece side uses BEM. For magnetic levitation, our student will present right after this talk. And for accelerator magnets, it is standard practice to combine the analytic field from thick coils with FEM. On the other hand, the magnetic parts still need a volume mesh, and for engineering models the quality of the hex mesh governs the result. So, in addition to Netgen, we use Coreform Cubit as the mesher.</a:t>
            </a:r>
            <a:endParaRPr kumimoji="1" lang="ja-JP" altLang="en-US"/>
          </a:p>
        </p:txBody>
      </p:sp>
    </p:spTree>
    <p:extLst>
      <p:ext uri="{BB962C8B-B14F-4D97-AF65-F5344CB8AC3E}">
        <p14:creationId xmlns:p14="http://schemas.microsoft.com/office/powerpoint/2010/main" val="1173386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05000" y="404813"/>
            <a:ext cx="1943100" cy="1093787"/>
          </a:xfrm>
          <a:prstGeom prst="rect">
            <a:avLst/>
          </a:prstGeom>
          <a:noFill/>
          <a:ln w="12700">
            <a:solidFill>
              <a:prstClr val="black"/>
            </a:solidFill>
          </a:ln>
        </p:spPr>
      </p:sp>
      <p:sp>
        <p:nvSpPr>
          <p:cNvPr id="3" name="ノート プレースホルダー 2"/>
          <p:cNvSpPr>
            <a:spLocks noGrp="1"/>
          </p:cNvSpPr>
          <p:nvPr>
            <p:ph type="body" idx="1"/>
          </p:nvPr>
        </p:nvSpPr>
        <p:spPr>
          <a:xfrm>
            <a:off x="574675" y="1558925"/>
            <a:ext cx="4603750" cy="1274763"/>
          </a:xfrm>
          <a:prstGeom prst="rect">
            <a:avLst/>
          </a:prstGeom>
        </p:spPr>
        <p:txBody>
          <a:bodyPr/>
          <a:lstStyle/>
          <a:p>
            <a:r>
              <a:rPr kumimoji="1" lang="en-US" altLang="ja-JP"/>
              <a:t>First, let me place Cubit in context. Coreform Cubit is a commercial build based on Cubit, which was developed at Sandia National Laboratories. As a side note, ParaView, which we often use for post-processing, also comes from Sandia. So Cubit and ParaView share the same origin and form a pair: Cubit for pre-processing, that is geometry and mesh, and ParaView for post-processing, that is visualization. Cubit's strength is turning complex CAD shapes into analysis-ready models, assigning blocks and sidesets, and producing high-quality meshes including hex. It can build not only hex but also mixed tet-and-hex meshes. And for students and non-commercial use there is a free Associate license, which makes it easy to adopt in a lab.</a:t>
            </a:r>
            <a:endParaRPr kumimoji="1" lang="ja-JP" altLang="en-US"/>
          </a:p>
        </p:txBody>
      </p:sp>
    </p:spTree>
    <p:extLst>
      <p:ext uri="{BB962C8B-B14F-4D97-AF65-F5344CB8AC3E}">
        <p14:creationId xmlns:p14="http://schemas.microsoft.com/office/powerpoint/2010/main" val="128795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a:defRPr sz="1200"/>
            </a:pPr>
            <a:r>
              <a:rPr lang="en-US"/>
              <a:t>A convenient thing about Cubit is that the same operation can be driven from several entry points. The first is the APREPRO journal file. It is like a scripting language for Cubit: you save the meshing steps as a dot jou file and replay them while changing parameters. The second is the Python API. By calling cubit dot cmd from Python, you issue, from a program, the same commands you would in the GUI. This also matters when an AI agent drives Cubit. The third is the GUI. So that students in the lab or engineers at our collaborators can work without writing Python directly, it is important that they can use export and analysis panels from the GUI. The GUI is especially useful when you do not yet know the right operations to get a good mesh and need trial and error, looking at the CAD on screen and checking each operation. And importantly, every GUI action is recorded as a journal, so the work is reproducible and easy to reuse on other shapes and conditions.</a:t>
            </a:r>
            <a:endParaRP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05000" y="404813"/>
            <a:ext cx="1943100" cy="1093787"/>
          </a:xfrm>
          <a:prstGeom prst="rect">
            <a:avLst/>
          </a:prstGeom>
          <a:noFill/>
          <a:ln w="12700">
            <a:solidFill>
              <a:prstClr val="black"/>
            </a:solidFill>
          </a:ln>
        </p:spPr>
      </p:sp>
      <p:sp>
        <p:nvSpPr>
          <p:cNvPr id="3" name="ノート プレースホルダー 2"/>
          <p:cNvSpPr>
            <a:spLocks noGrp="1"/>
          </p:cNvSpPr>
          <p:nvPr>
            <p:ph type="body" idx="1"/>
          </p:nvPr>
        </p:nvSpPr>
        <p:spPr>
          <a:xfrm>
            <a:off x="574675" y="1558925"/>
            <a:ext cx="4603750" cy="1274763"/>
          </a:xfrm>
          <a:prstGeom prst="rect">
            <a:avLst/>
          </a:prstGeom>
        </p:spPr>
        <p:txBody>
          <a:bodyPr/>
          <a:lstStyle/>
          <a:p>
            <a:r>
              <a:rPr kumimoji="1" lang="en-US" altLang="ja-JP"/>
              <a:t>To connect Cubit and NGSolve, we built a C plus plus Cubit plugin. With the Cubit SDK you can extend the GUI and add custom commands. With this plugin, you can call export to Netgen's dot vol format from the Cubit menu. The same function is callable not only from the GUI but also from APREPRO journals and from the Python API. So whether the user works by hand or automates with a script, everything goes through the same export netgen pipeline.</a:t>
            </a:r>
            <a:endParaRPr kumimoji="1" lang="ja-JP" altLang="en-US"/>
          </a:p>
        </p:txBody>
      </p:sp>
    </p:spTree>
    <p:extLst>
      <p:ext uri="{BB962C8B-B14F-4D97-AF65-F5344CB8AC3E}">
        <p14:creationId xmlns:p14="http://schemas.microsoft.com/office/powerpoint/2010/main" val="1893943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05000" y="404813"/>
            <a:ext cx="1943100" cy="1093787"/>
          </a:xfrm>
          <a:prstGeom prst="rect">
            <a:avLst/>
          </a:prstGeom>
          <a:noFill/>
          <a:ln w="12700">
            <a:solidFill>
              <a:prstClr val="black"/>
            </a:solidFill>
          </a:ln>
        </p:spPr>
      </p:sp>
      <p:sp>
        <p:nvSpPr>
          <p:cNvPr id="3" name="ノート プレースホルダー 2"/>
          <p:cNvSpPr>
            <a:spLocks noGrp="1"/>
          </p:cNvSpPr>
          <p:nvPr>
            <p:ph type="body" idx="1"/>
          </p:nvPr>
        </p:nvSpPr>
        <p:spPr>
          <a:xfrm>
            <a:off x="574675" y="1558925"/>
            <a:ext cx="4603750" cy="1274763"/>
          </a:xfrm>
          <a:prstGeom prst="rect">
            <a:avLst/>
          </a:prstGeom>
        </p:spPr>
        <p:txBody>
          <a:bodyPr/>
          <a:lstStyle/>
          <a:p>
            <a:r>
              <a:rPr kumimoji="1" lang="en-US" altLang="ja-JP"/>
              <a:t>This was the most important problem in the development. Netgen's standard CAD handling assumes Open Cascade, while Coreform Cubit uses the ACIS kernel. At first glance you could just write a STEP from Cubit and read it back in Netgen, but that cannot rebuild a high-order mesh reliably. STEP is a neutral format, yet even for the same cylinder or torus, ACIS and Open Cascade may interpret the face partitioning, the seam locations, the trim curves, and the UV coordinates differently. So if you hand Netgen only the STEP geometry, the UV, and the linear mesh connectivity, it cannot safely decide which original ACIS curve or surface each high-order node should return to.</a:t>
            </a:r>
            <a:endParaRPr kumimoji="1" lang="ja-JP" altLang="en-US"/>
          </a:p>
        </p:txBody>
      </p:sp>
    </p:spTree>
    <p:extLst>
      <p:ext uri="{BB962C8B-B14F-4D97-AF65-F5344CB8AC3E}">
        <p14:creationId xmlns:p14="http://schemas.microsoft.com/office/powerpoint/2010/main" val="235735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05000" y="404813"/>
            <a:ext cx="1943100" cy="1093787"/>
          </a:xfrm>
          <a:prstGeom prst="rect">
            <a:avLst/>
          </a:prstGeom>
          <a:noFill/>
          <a:ln w="12700">
            <a:solidFill>
              <a:prstClr val="black"/>
            </a:solidFill>
          </a:ln>
        </p:spPr>
      </p:sp>
      <p:sp>
        <p:nvSpPr>
          <p:cNvPr id="3" name="ノート プレースホルダー 2"/>
          <p:cNvSpPr>
            <a:spLocks noGrp="1"/>
          </p:cNvSpPr>
          <p:nvPr>
            <p:ph type="body" idx="1"/>
          </p:nvPr>
        </p:nvSpPr>
        <p:spPr>
          <a:xfrm>
            <a:off x="574675" y="1558925"/>
            <a:ext cx="4603750" cy="1274763"/>
          </a:xfrm>
          <a:prstGeom prst="rect">
            <a:avLst/>
          </a:prstGeom>
        </p:spPr>
        <p:txBody>
          <a:bodyPr/>
          <a:lstStyle/>
          <a:p>
            <a:r>
              <a:rPr kumimoji="1" lang="en-US" altLang="ja-JP"/>
              <a:t>So, at the moment the high-order nodes are created, we query the original Cubit ACIS geometry directly. However, linking full Netgen into the plugin would cause DLL conflicts and Python ABI problems. So we embed only the necessary parts of Netgen: CallbackGeometry, BuildCurvedElements, which makes the high-order curved elements, and the part that writes the dot vol file. Cubit does the mesh generation, and the Netgen subset curves it while projecting onto Cubit's ACIS geometry, saving a dot vol that NGSolve can read. The key option for the user is the curve order: specifying order three, for example, outputs an order-three curved mesh. The topology is kept as is, and only the added high-order nodes are projected onto the ACIS surfaces, so we can treat geometry order and solver order separately. Note that ACIS is not thread safe, so this curving runs sequentially. The foundation of this curving is Joachim's Netgen: CallbackGeometry and edge project were merged upstream. I am deeply grateful that NGSolve and Netgen are developed in such an open way.</a:t>
            </a:r>
            <a:endParaRPr kumimoji="1" lang="ja-JP" altLang="en-US"/>
          </a:p>
        </p:txBody>
      </p:sp>
    </p:spTree>
    <p:extLst>
      <p:ext uri="{BB962C8B-B14F-4D97-AF65-F5344CB8AC3E}">
        <p14:creationId xmlns:p14="http://schemas.microsoft.com/office/powerpoint/2010/main" val="3644778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05000" y="404813"/>
            <a:ext cx="1943100" cy="1093787"/>
          </a:xfrm>
          <a:prstGeom prst="rect">
            <a:avLst/>
          </a:prstGeom>
          <a:noFill/>
          <a:ln w="12700">
            <a:solidFill>
              <a:prstClr val="black"/>
            </a:solidFill>
          </a:ln>
        </p:spPr>
      </p:sp>
      <p:sp>
        <p:nvSpPr>
          <p:cNvPr id="3" name="ノート プレースホルダー 2"/>
          <p:cNvSpPr>
            <a:spLocks noGrp="1"/>
          </p:cNvSpPr>
          <p:nvPr>
            <p:ph type="body" idx="1"/>
          </p:nvPr>
        </p:nvSpPr>
        <p:spPr>
          <a:xfrm>
            <a:off x="574675" y="1558925"/>
            <a:ext cx="4603750" cy="1274763"/>
          </a:xfrm>
          <a:prstGeom prst="rect">
            <a:avLst/>
          </a:prstGeom>
        </p:spPr>
        <p:txBody>
          <a:bodyPr/>
          <a:lstStyle/>
          <a:p>
            <a:r>
              <a:rPr kumimoji="1" lang="en-US" altLang="ja-JP"/>
              <a:t>First, a two dimensional picture for intuition. At order one, a curved boundary is approximated by straight polygons, so the area is off significantly. As we raise the order, the boundary approaches the CAD curve and the area error shrinks. Note that the curve order is set on the plugin side, that is, at export time, so to compare different orders you have to prepare the dot vol files at each curve order in advance. On the next slide, we measure this in three dimensions as a volume error.</a:t>
            </a:r>
            <a:endParaRPr kumimoji="1" lang="ja-JP" altLang="en-US"/>
          </a:p>
        </p:txBody>
      </p:sp>
    </p:spTree>
    <p:extLst>
      <p:ext uri="{BB962C8B-B14F-4D97-AF65-F5344CB8AC3E}">
        <p14:creationId xmlns:p14="http://schemas.microsoft.com/office/powerpoint/2010/main" val="1030452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a:defRPr sz="1200"/>
            </a:pPr>
            <a:r>
              <a:rPr lang="en-US"/>
              <a:t>We compared the volume error across seven three-dimensional models. One honest caveat, though: here we treat the area and volume reported by Cubit as the true values and measure the error against them, but those true values themselves are not verified. A flat brick has zero error to begin with, so it needs no curving. Analytic surfaces, like a cylinder or a sphere, converge well as the order increases. Concretely, even a coarse cylinder of about forty elements gains digits of accuracy per order, although with too few elements order five can get slightly worse; while a torus with about ten thousand elements still improves at order five. The loft and the boundary layer models plateau at about zero point six percent, a known ACIS limitation for compound surfaces. The p-convergence behavior depends on the shape, but it holds at least up to order three, so we believe it is broadly fine; guaranteeing it for an arbitrary CAD shape is, honestly, hard. This is not just about appearance: for computations where the boundary shape, volume, area, and normals matter, such as BEM, surface impedance, induction heating, and Radia's magnetic discretization, the geometry order directly affects the result.</a:t>
            </a:r>
            <a:endParaRP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881709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4727"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968882">
        <a:defRPr>
          <a:latin typeface="+mn-lt"/>
          <a:ea typeface="+mn-ea"/>
          <a:cs typeface="+mn-cs"/>
        </a:defRPr>
      </a:lvl2pPr>
      <a:lvl3pPr marL="1937763">
        <a:defRPr>
          <a:latin typeface="+mn-lt"/>
          <a:ea typeface="+mn-ea"/>
          <a:cs typeface="+mn-cs"/>
        </a:defRPr>
      </a:lvl3pPr>
      <a:lvl4pPr marL="2906643">
        <a:defRPr>
          <a:latin typeface="+mn-lt"/>
          <a:ea typeface="+mn-ea"/>
          <a:cs typeface="+mn-cs"/>
        </a:defRPr>
      </a:lvl4pPr>
      <a:lvl5pPr marL="3875523">
        <a:defRPr>
          <a:latin typeface="+mn-lt"/>
          <a:ea typeface="+mn-ea"/>
          <a:cs typeface="+mn-cs"/>
        </a:defRPr>
      </a:lvl5pPr>
      <a:lvl6pPr marL="4844405">
        <a:defRPr>
          <a:latin typeface="+mn-lt"/>
          <a:ea typeface="+mn-ea"/>
          <a:cs typeface="+mn-cs"/>
        </a:defRPr>
      </a:lvl6pPr>
      <a:lvl7pPr marL="5813287">
        <a:defRPr>
          <a:latin typeface="+mn-lt"/>
          <a:ea typeface="+mn-ea"/>
          <a:cs typeface="+mn-cs"/>
        </a:defRPr>
      </a:lvl7pPr>
      <a:lvl8pPr marL="6782166">
        <a:defRPr>
          <a:latin typeface="+mn-lt"/>
          <a:ea typeface="+mn-ea"/>
          <a:cs typeface="+mn-cs"/>
        </a:defRPr>
      </a:lvl8pPr>
      <a:lvl9pPr marL="7751048">
        <a:defRPr>
          <a:latin typeface="+mn-lt"/>
          <a:ea typeface="+mn-ea"/>
          <a:cs typeface="+mn-cs"/>
        </a:defRPr>
      </a:lvl9pPr>
    </p:bodyStyle>
    <p:otherStyle>
      <a:lvl1pPr marL="0">
        <a:defRPr>
          <a:latin typeface="+mn-lt"/>
          <a:ea typeface="+mn-ea"/>
          <a:cs typeface="+mn-cs"/>
        </a:defRPr>
      </a:lvl1pPr>
      <a:lvl2pPr marL="968882">
        <a:defRPr>
          <a:latin typeface="+mn-lt"/>
          <a:ea typeface="+mn-ea"/>
          <a:cs typeface="+mn-cs"/>
        </a:defRPr>
      </a:lvl2pPr>
      <a:lvl3pPr marL="1937763">
        <a:defRPr>
          <a:latin typeface="+mn-lt"/>
          <a:ea typeface="+mn-ea"/>
          <a:cs typeface="+mn-cs"/>
        </a:defRPr>
      </a:lvl3pPr>
      <a:lvl4pPr marL="2906643">
        <a:defRPr>
          <a:latin typeface="+mn-lt"/>
          <a:ea typeface="+mn-ea"/>
          <a:cs typeface="+mn-cs"/>
        </a:defRPr>
      </a:lvl4pPr>
      <a:lvl5pPr marL="3875523">
        <a:defRPr>
          <a:latin typeface="+mn-lt"/>
          <a:ea typeface="+mn-ea"/>
          <a:cs typeface="+mn-cs"/>
        </a:defRPr>
      </a:lvl5pPr>
      <a:lvl6pPr marL="4844405">
        <a:defRPr>
          <a:latin typeface="+mn-lt"/>
          <a:ea typeface="+mn-ea"/>
          <a:cs typeface="+mn-cs"/>
        </a:defRPr>
      </a:lvl6pPr>
      <a:lvl7pPr marL="5813287">
        <a:defRPr>
          <a:latin typeface="+mn-lt"/>
          <a:ea typeface="+mn-ea"/>
          <a:cs typeface="+mn-cs"/>
        </a:defRPr>
      </a:lvl7pPr>
      <a:lvl8pPr marL="6782166">
        <a:defRPr>
          <a:latin typeface="+mn-lt"/>
          <a:ea typeface="+mn-ea"/>
          <a:cs typeface="+mn-cs"/>
        </a:defRPr>
      </a:lvl8pPr>
      <a:lvl9pPr marL="7751048">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72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jpe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3.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4.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xml"/><Relationship Id="rId7" Type="http://schemas.openxmlformats.org/officeDocument/2006/relationships/image" Target="../media/image7.jpe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notesSlide" Target="../notesSlides/notesSlide5.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6.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notesSlide" Target="../notesSlides/notesSlide6.xm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image" Target="../media/image7.jpe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notesSlide" Target="../notesSlides/notesSlide7.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21.wmf"/><Relationship Id="rId18" Type="http://schemas.openxmlformats.org/officeDocument/2006/relationships/oleObject" Target="../embeddings/oleObject5.bin"/><Relationship Id="rId26" Type="http://schemas.openxmlformats.org/officeDocument/2006/relationships/image" Target="../media/image3.png"/><Relationship Id="rId3" Type="http://schemas.openxmlformats.org/officeDocument/2006/relationships/slideLayout" Target="../slideLayouts/slideLayout1.xml"/><Relationship Id="rId21" Type="http://schemas.openxmlformats.org/officeDocument/2006/relationships/image" Target="../media/image25.wmf"/><Relationship Id="rId7" Type="http://schemas.openxmlformats.org/officeDocument/2006/relationships/image" Target="../media/image19.png"/><Relationship Id="rId12" Type="http://schemas.openxmlformats.org/officeDocument/2006/relationships/oleObject" Target="../embeddings/oleObject2.bin"/><Relationship Id="rId17" Type="http://schemas.openxmlformats.org/officeDocument/2006/relationships/image" Target="../media/image23.wmf"/><Relationship Id="rId25" Type="http://schemas.openxmlformats.org/officeDocument/2006/relationships/image" Target="../media/image27.wmf"/><Relationship Id="rId2" Type="http://schemas.openxmlformats.org/officeDocument/2006/relationships/audio" Target="../media/media8.mp3"/><Relationship Id="rId16" Type="http://schemas.openxmlformats.org/officeDocument/2006/relationships/oleObject" Target="../embeddings/oleObject4.bin"/><Relationship Id="rId20" Type="http://schemas.openxmlformats.org/officeDocument/2006/relationships/oleObject" Target="../embeddings/oleObject6.bin"/><Relationship Id="rId1" Type="http://schemas.microsoft.com/office/2007/relationships/media" Target="../media/media8.mp3"/><Relationship Id="rId6" Type="http://schemas.openxmlformats.org/officeDocument/2006/relationships/image" Target="../media/image18.png"/><Relationship Id="rId11" Type="http://schemas.openxmlformats.org/officeDocument/2006/relationships/image" Target="../media/image12.png"/><Relationship Id="rId24" Type="http://schemas.openxmlformats.org/officeDocument/2006/relationships/oleObject" Target="../embeddings/oleObject8.bin"/><Relationship Id="rId5" Type="http://schemas.openxmlformats.org/officeDocument/2006/relationships/image" Target="../media/image5.png"/><Relationship Id="rId15" Type="http://schemas.openxmlformats.org/officeDocument/2006/relationships/image" Target="../media/image22.wmf"/><Relationship Id="rId23" Type="http://schemas.openxmlformats.org/officeDocument/2006/relationships/image" Target="../media/image26.wmf"/><Relationship Id="rId10" Type="http://schemas.openxmlformats.org/officeDocument/2006/relationships/image" Target="../media/image7.jpeg"/><Relationship Id="rId19" Type="http://schemas.openxmlformats.org/officeDocument/2006/relationships/image" Target="../media/image24.wmf"/><Relationship Id="rId4" Type="http://schemas.openxmlformats.org/officeDocument/2006/relationships/notesSlide" Target="../notesSlides/notesSlide8.xml"/><Relationship Id="rId9" Type="http://schemas.openxmlformats.org/officeDocument/2006/relationships/image" Target="../media/image20.emf"/><Relationship Id="rId14" Type="http://schemas.openxmlformats.org/officeDocument/2006/relationships/oleObject" Target="../embeddings/oleObject3.bin"/><Relationship Id="rId22"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slideLayout" Target="../slideLayouts/slideLayout1.xml"/><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5.png"/><Relationship Id="rId10" Type="http://schemas.openxmlformats.org/officeDocument/2006/relationships/image" Target="../media/image32.png"/><Relationship Id="rId4" Type="http://schemas.openxmlformats.org/officeDocument/2006/relationships/notesSlide" Target="../notesSlides/notesSlide9.xml"/><Relationship Id="rId9" Type="http://schemas.openxmlformats.org/officeDocument/2006/relationships/image" Target="../media/image31.png"/><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C8E3B12-980D-A53A-9AF7-A9EEF2055393}"/>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781B4D48-0EA4-8133-79DC-95FEA756D01F}"/>
              </a:ext>
            </a:extLst>
          </p:cNvPr>
          <p:cNvSpPr txBox="1"/>
          <p:nvPr/>
        </p:nvSpPr>
        <p:spPr>
          <a:xfrm>
            <a:off x="562872" y="2768150"/>
            <a:ext cx="11444981" cy="782650"/>
          </a:xfrm>
          <a:prstGeom prst="rect">
            <a:avLst/>
          </a:prstGeom>
        </p:spPr>
        <p:txBody>
          <a:bodyPr vert="horz" wrap="square" lIns="0" tIns="0" rIns="0" bIns="0" rtlCol="0" anchor="t">
            <a:spAutoFit/>
          </a:bodyPr>
          <a:lstStyle/>
          <a:p>
            <a:r>
              <a:rPr lang="en-US" sz="5086" err="1">
                <a:solidFill>
                  <a:srgbClr val="23373B"/>
                </a:solidFill>
                <a:latin typeface="Times New Roman"/>
                <a:cs typeface="Times New Roman"/>
              </a:rPr>
              <a:t>Coreform</a:t>
            </a:r>
            <a:r>
              <a:rPr lang="en-US" sz="5086">
                <a:solidFill>
                  <a:srgbClr val="23373B"/>
                </a:solidFill>
                <a:latin typeface="Times New Roman"/>
                <a:cs typeface="Times New Roman"/>
              </a:rPr>
              <a:t> Cubit Integration with </a:t>
            </a:r>
            <a:r>
              <a:rPr lang="en-US" sz="5086" err="1">
                <a:solidFill>
                  <a:srgbClr val="23373B"/>
                </a:solidFill>
                <a:latin typeface="Times New Roman"/>
                <a:cs typeface="Times New Roman"/>
              </a:rPr>
              <a:t>NGSolve</a:t>
            </a:r>
            <a:endParaRPr sz="5086">
              <a:solidFill>
                <a:srgbClr val="23373B"/>
              </a:solidFill>
              <a:latin typeface="Times New Roman"/>
              <a:cs typeface="Times New Roman"/>
            </a:endParaRPr>
          </a:p>
        </p:txBody>
      </p:sp>
      <p:sp>
        <p:nvSpPr>
          <p:cNvPr id="5" name="object 5">
            <a:extLst>
              <a:ext uri="{FF2B5EF4-FFF2-40B4-BE49-F238E27FC236}">
                <a16:creationId xmlns:a16="http://schemas.microsoft.com/office/drawing/2014/main" id="{B6AD2F11-2891-1D83-82EA-BA9E148BE510}"/>
              </a:ext>
            </a:extLst>
          </p:cNvPr>
          <p:cNvSpPr txBox="1"/>
          <p:nvPr/>
        </p:nvSpPr>
        <p:spPr>
          <a:xfrm>
            <a:off x="4339518" y="4518869"/>
            <a:ext cx="4883190" cy="1719189"/>
          </a:xfrm>
          <a:prstGeom prst="rect">
            <a:avLst/>
          </a:prstGeom>
        </p:spPr>
        <p:txBody>
          <a:bodyPr vert="horz" wrap="square" lIns="0" tIns="0" rIns="0" bIns="0" rtlCol="0" anchor="t">
            <a:spAutoFit/>
          </a:bodyPr>
          <a:lstStyle/>
          <a:p>
            <a:r>
              <a:rPr sz="5086">
                <a:solidFill>
                  <a:srgbClr val="23373B"/>
                </a:solidFill>
                <a:latin typeface="Times New Roman"/>
                <a:cs typeface="Times New Roman"/>
              </a:rPr>
              <a:t>Kengo</a:t>
            </a:r>
            <a:r>
              <a:rPr sz="5086" spc="47">
                <a:solidFill>
                  <a:srgbClr val="23373B"/>
                </a:solidFill>
                <a:latin typeface="Times New Roman"/>
                <a:cs typeface="Times New Roman"/>
              </a:rPr>
              <a:t> </a:t>
            </a:r>
            <a:r>
              <a:rPr sz="5086">
                <a:solidFill>
                  <a:srgbClr val="23373B"/>
                </a:solidFill>
                <a:latin typeface="Times New Roman"/>
                <a:cs typeface="Times New Roman"/>
              </a:rPr>
              <a:t>Sugahara</a:t>
            </a:r>
          </a:p>
          <a:p>
            <a:pPr>
              <a:spcBef>
                <a:spcPts val="1237"/>
              </a:spcBef>
            </a:pPr>
            <a:r>
              <a:rPr sz="5086">
                <a:solidFill>
                  <a:srgbClr val="23373B"/>
                </a:solidFill>
                <a:latin typeface="Times New Roman"/>
                <a:cs typeface="Times New Roman"/>
              </a:rPr>
              <a:t>June</a:t>
            </a:r>
            <a:r>
              <a:rPr sz="5086" spc="62">
                <a:solidFill>
                  <a:srgbClr val="23373B"/>
                </a:solidFill>
                <a:latin typeface="Times New Roman"/>
                <a:cs typeface="Times New Roman"/>
              </a:rPr>
              <a:t> </a:t>
            </a:r>
            <a:r>
              <a:rPr sz="5086">
                <a:solidFill>
                  <a:srgbClr val="23373B"/>
                </a:solidFill>
                <a:latin typeface="Times New Roman"/>
                <a:cs typeface="Times New Roman"/>
              </a:rPr>
              <a:t>30,</a:t>
            </a:r>
            <a:r>
              <a:rPr sz="5086" spc="47">
                <a:solidFill>
                  <a:srgbClr val="23373B"/>
                </a:solidFill>
                <a:latin typeface="Times New Roman"/>
                <a:cs typeface="Times New Roman"/>
              </a:rPr>
              <a:t> </a:t>
            </a:r>
            <a:r>
              <a:rPr sz="5086">
                <a:solidFill>
                  <a:srgbClr val="23373B"/>
                </a:solidFill>
                <a:latin typeface="Times New Roman"/>
                <a:cs typeface="Times New Roman"/>
              </a:rPr>
              <a:t>2026</a:t>
            </a:r>
          </a:p>
        </p:txBody>
      </p:sp>
      <p:pic>
        <p:nvPicPr>
          <p:cNvPr id="2" name="Picture 1">
            <a:extLst>
              <a:ext uri="{FF2B5EF4-FFF2-40B4-BE49-F238E27FC236}">
                <a16:creationId xmlns:a16="http://schemas.microsoft.com/office/drawing/2014/main" id="{98712BFF-B766-E4B0-E5BA-B2E3B065A2BA}"/>
              </a:ext>
            </a:extLst>
          </p:cNvPr>
          <p:cNvPicPr>
            <a:picLocks noChangeAspect="1"/>
          </p:cNvPicPr>
          <p:nvPr/>
        </p:nvPicPr>
        <p:blipFill>
          <a:blip r:embed="rId5"/>
          <a:stretch>
            <a:fillRect/>
          </a:stretch>
        </p:blipFill>
        <p:spPr>
          <a:xfrm>
            <a:off x="9050455" y="-2523"/>
            <a:ext cx="3141546" cy="1327861"/>
          </a:xfrm>
          <a:prstGeom prst="rect">
            <a:avLst/>
          </a:prstGeom>
        </p:spPr>
      </p:pic>
      <p:pic>
        <p:nvPicPr>
          <p:cNvPr id="6" name="図 5">
            <a:extLst>
              <a:ext uri="{FF2B5EF4-FFF2-40B4-BE49-F238E27FC236}">
                <a16:creationId xmlns:a16="http://schemas.microsoft.com/office/drawing/2014/main" id="{A5EC88D7-C293-F559-AF57-36C573B9B51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8373" y="-2523"/>
            <a:ext cx="7265177" cy="2073121"/>
          </a:xfrm>
          <a:prstGeom prst="rect">
            <a:avLst/>
          </a:prstGeom>
        </p:spPr>
      </p:pic>
      <p:pic>
        <p:nvPicPr>
          <p:cNvPr id="4" name="radia_mcp_audio_01">
            <a:hlinkClick r:id="" action="ppaction://media"/>
            <a:extLst>
              <a:ext uri="{FF2B5EF4-FFF2-40B4-BE49-F238E27FC236}">
                <a16:creationId xmlns:a16="http://schemas.microsoft.com/office/drawing/2014/main" id="{3D98C5F6-E462-8FF0-A5FE-CED4362E3ED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0" cy="0"/>
          </a:xfrm>
          <a:prstGeom prst="rect">
            <a:avLst/>
          </a:prstGeom>
        </p:spPr>
      </p:pic>
    </p:spTree>
    <p:extLst>
      <p:ext uri="{BB962C8B-B14F-4D97-AF65-F5344CB8AC3E}">
        <p14:creationId xmlns:p14="http://schemas.microsoft.com/office/powerpoint/2010/main" val="3705827702"/>
      </p:ext>
    </p:extLst>
  </p:cSld>
  <p:clrMapOvr>
    <a:masterClrMapping/>
  </p:clrMapOvr>
  <mc:AlternateContent xmlns:mc="http://schemas.openxmlformats.org/markup-compatibility/2006">
    <mc:Choice xmlns:p14="http://schemas.microsoft.com/office/powerpoint/2010/main" Requires="p14">
      <p:transition spd="slow" p14:dur="2000" advTm="8610"/>
    </mc:Choice>
    <mc:Fallback>
      <p:transition spd="slow" advTm="86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8292724-E012-6EB4-8FD9-D1416212AA35}"/>
              </a:ext>
            </a:extLst>
          </p:cNvPr>
          <p:cNvPicPr>
            <a:picLocks noChangeAspect="1"/>
          </p:cNvPicPr>
          <p:nvPr/>
        </p:nvPicPr>
        <p:blipFill>
          <a:blip r:embed="rId5"/>
          <a:stretch>
            <a:fillRect/>
          </a:stretch>
        </p:blipFill>
        <p:spPr>
          <a:xfrm>
            <a:off x="167640" y="1074221"/>
            <a:ext cx="6347824" cy="5333299"/>
          </a:xfrm>
          <a:prstGeom prst="rect">
            <a:avLst/>
          </a:prstGeom>
        </p:spPr>
      </p:pic>
      <p:pic>
        <p:nvPicPr>
          <p:cNvPr id="7" name="図 6">
            <a:extLst>
              <a:ext uri="{FF2B5EF4-FFF2-40B4-BE49-F238E27FC236}">
                <a16:creationId xmlns:a16="http://schemas.microsoft.com/office/drawing/2014/main" id="{D6B71FAE-48BC-4E63-A14D-C0391E9E88E1}"/>
              </a:ext>
            </a:extLst>
          </p:cNvPr>
          <p:cNvPicPr>
            <a:picLocks noChangeAspect="1"/>
          </p:cNvPicPr>
          <p:nvPr/>
        </p:nvPicPr>
        <p:blipFill rotWithShape="1">
          <a:blip r:embed="rId6"/>
          <a:srcRect l="9335" t="1911" r="4569"/>
          <a:stretch/>
        </p:blipFill>
        <p:spPr>
          <a:xfrm>
            <a:off x="6828244" y="1371357"/>
            <a:ext cx="5196116" cy="4470980"/>
          </a:xfrm>
          <a:prstGeom prst="rect">
            <a:avLst/>
          </a:prstGeom>
        </p:spPr>
      </p:pic>
      <p:sp>
        <p:nvSpPr>
          <p:cNvPr id="11" name="object 1">
            <a:extLst>
              <a:ext uri="{FF2B5EF4-FFF2-40B4-BE49-F238E27FC236}">
                <a16:creationId xmlns:a16="http://schemas.microsoft.com/office/drawing/2014/main" id="{071FDC3A-BD9F-465C-BE6E-6C6489489FD6}"/>
              </a:ext>
            </a:extLst>
          </p:cNvPr>
          <p:cNvSpPr/>
          <p:nvPr/>
        </p:nvSpPr>
        <p:spPr>
          <a:xfrm>
            <a:off x="-1" y="-2522"/>
            <a:ext cx="12192001" cy="586764"/>
          </a:xfrm>
          <a:prstGeom prst="rect">
            <a:avLst/>
          </a:prstGeom>
          <a:blipFill>
            <a:blip r:embed="rId7" cstate="print"/>
            <a:stretch>
              <a:fillRect b="-792997"/>
            </a:stretch>
          </a:blipFill>
        </p:spPr>
        <p:txBody>
          <a:bodyPr wrap="square" lIns="0" tIns="0" rIns="0" bIns="0" rtlCol="0">
            <a:spAutoFit/>
          </a:bodyPr>
          <a:lstStyle/>
          <a:p>
            <a:endParaRPr sz="3813" dirty="0"/>
          </a:p>
        </p:txBody>
      </p:sp>
      <p:sp>
        <p:nvSpPr>
          <p:cNvPr id="12" name="object 3">
            <a:extLst>
              <a:ext uri="{FF2B5EF4-FFF2-40B4-BE49-F238E27FC236}">
                <a16:creationId xmlns:a16="http://schemas.microsoft.com/office/drawing/2014/main" id="{9CA9580F-B477-453C-B5B2-C4446790497F}"/>
              </a:ext>
            </a:extLst>
          </p:cNvPr>
          <p:cNvSpPr txBox="1"/>
          <p:nvPr/>
        </p:nvSpPr>
        <p:spPr>
          <a:xfrm>
            <a:off x="262168" y="112821"/>
            <a:ext cx="11929832" cy="384721"/>
          </a:xfrm>
          <a:prstGeom prst="rect">
            <a:avLst/>
          </a:prstGeom>
        </p:spPr>
        <p:txBody>
          <a:bodyPr vert="horz" wrap="square" lIns="0" tIns="0" rIns="0" bIns="0" rtlCol="0" anchor="t">
            <a:spAutoFit/>
          </a:bodyPr>
          <a:lstStyle/>
          <a:p>
            <a:r>
              <a:rPr lang="en-US" sz="2500">
                <a:solidFill>
                  <a:srgbClr val="FAFAFA"/>
                </a:solidFill>
                <a:latin typeface="Times New Roman"/>
                <a:cs typeface="Times New Roman"/>
              </a:rPr>
              <a:t>NGSolve-based IH workflow: Integrated electromagnetic field simulation environment</a:t>
            </a:r>
            <a:endParaRPr lang="en-US" sz="2500" dirty="0">
              <a:solidFill>
                <a:srgbClr val="000000"/>
              </a:solidFill>
              <a:latin typeface="Times New Roman"/>
              <a:cs typeface="Times New Roman"/>
            </a:endParaRPr>
          </a:p>
        </p:txBody>
      </p:sp>
      <p:sp>
        <p:nvSpPr>
          <p:cNvPr id="13" name="テキスト ボックス 12">
            <a:extLst>
              <a:ext uri="{FF2B5EF4-FFF2-40B4-BE49-F238E27FC236}">
                <a16:creationId xmlns:a16="http://schemas.microsoft.com/office/drawing/2014/main" id="{5D78BE74-6EFC-45F6-B8CF-C728BBBA3F7C}"/>
              </a:ext>
            </a:extLst>
          </p:cNvPr>
          <p:cNvSpPr txBox="1"/>
          <p:nvPr/>
        </p:nvSpPr>
        <p:spPr>
          <a:xfrm>
            <a:off x="992796" y="749237"/>
            <a:ext cx="3825227" cy="400110"/>
          </a:xfrm>
          <a:prstGeom prst="rect">
            <a:avLst/>
          </a:prstGeom>
          <a:noFill/>
          <a:ln>
            <a:noFill/>
          </a:ln>
        </p:spPr>
        <p:txBody>
          <a:bodyPr wrap="square" lIns="91440" tIns="45720" rIns="91440" bIns="45720" rtlCol="0" anchor="ctr">
            <a:spAutoFit/>
          </a:bodyPr>
          <a:lstStyle/>
          <a:p>
            <a:pPr>
              <a:spcBef>
                <a:spcPts val="600"/>
              </a:spcBef>
            </a:pPr>
            <a:r>
              <a:rPr lang="en-US" sz="2000" dirty="0">
                <a:solidFill>
                  <a:srgbClr val="FF0000"/>
                </a:solidFill>
                <a:latin typeface="Times New Roman"/>
                <a:ea typeface="ＭＳ Ｐゴシック"/>
                <a:cs typeface="Times New Roman"/>
              </a:rPr>
              <a:t>GUI on Jupyter Notebook</a:t>
            </a:r>
            <a:endParaRPr lang="en-US" sz="2000" dirty="0">
              <a:solidFill>
                <a:srgbClr val="000000"/>
              </a:solidFill>
              <a:latin typeface="Times New Roman"/>
              <a:ea typeface="ＭＳ Ｐゴシック"/>
              <a:cs typeface="Times New Roman"/>
            </a:endParaRPr>
          </a:p>
        </p:txBody>
      </p:sp>
      <p:sp>
        <p:nvSpPr>
          <p:cNvPr id="14" name="テキスト ボックス 13">
            <a:extLst>
              <a:ext uri="{FF2B5EF4-FFF2-40B4-BE49-F238E27FC236}">
                <a16:creationId xmlns:a16="http://schemas.microsoft.com/office/drawing/2014/main" id="{2C55B6C0-27B8-4057-89A3-C574AEBEC60C}"/>
              </a:ext>
            </a:extLst>
          </p:cNvPr>
          <p:cNvSpPr txBox="1"/>
          <p:nvPr/>
        </p:nvSpPr>
        <p:spPr>
          <a:xfrm>
            <a:off x="7129251" y="971247"/>
            <a:ext cx="4069953" cy="400110"/>
          </a:xfrm>
          <a:prstGeom prst="rect">
            <a:avLst/>
          </a:prstGeom>
          <a:solidFill>
            <a:schemeClr val="bg1"/>
          </a:solidFill>
          <a:ln>
            <a:noFill/>
          </a:ln>
        </p:spPr>
        <p:txBody>
          <a:bodyPr wrap="square" lIns="91440" tIns="45720" rIns="91440" bIns="45720" rtlCol="0" anchor="ctr">
            <a:spAutoFit/>
          </a:bodyPr>
          <a:lstStyle/>
          <a:p>
            <a:pPr>
              <a:spcBef>
                <a:spcPts val="600"/>
              </a:spcBef>
            </a:pPr>
            <a:r>
              <a:rPr lang="en-US" altLang="ja-JP" sz="2000" dirty="0">
                <a:solidFill>
                  <a:srgbClr val="FF0000"/>
                </a:solidFill>
                <a:latin typeface="Times New Roman"/>
                <a:ea typeface="ＭＳ Ｐゴシック"/>
                <a:cs typeface="Times New Roman"/>
              </a:rPr>
              <a:t>Induction Heating Simulation</a:t>
            </a:r>
            <a:endParaRPr lang="en-US" sz="2000" dirty="0">
              <a:solidFill>
                <a:srgbClr val="000000"/>
              </a:solidFill>
              <a:latin typeface="Times New Roman"/>
              <a:ea typeface="ＭＳ Ｐゴシック"/>
              <a:cs typeface="Times New Roman"/>
            </a:endParaRPr>
          </a:p>
        </p:txBody>
      </p:sp>
      <p:sp>
        <p:nvSpPr>
          <p:cNvPr id="4" name="テキスト ボックス 3">
            <a:extLst>
              <a:ext uri="{FF2B5EF4-FFF2-40B4-BE49-F238E27FC236}">
                <a16:creationId xmlns:a16="http://schemas.microsoft.com/office/drawing/2014/main" id="{75D9F4B7-A12F-A580-0CEF-BE6E4849BF69}"/>
              </a:ext>
            </a:extLst>
          </p:cNvPr>
          <p:cNvSpPr txBox="1"/>
          <p:nvPr/>
        </p:nvSpPr>
        <p:spPr>
          <a:xfrm>
            <a:off x="6945808" y="5842337"/>
            <a:ext cx="5349240" cy="1015663"/>
          </a:xfrm>
          <a:prstGeom prst="rect">
            <a:avLst/>
          </a:prstGeom>
          <a:noFill/>
        </p:spPr>
        <p:txBody>
          <a:bodyPr vert="horz" rtlCol="0">
            <a:spAutoFit/>
          </a:bodyPr>
          <a:lstStyle/>
          <a:p>
            <a:r>
              <a:rPr kumimoji="1" lang="en-US" altLang="ja-JP" sz="2000" i="1" dirty="0">
                <a:latin typeface="Times New Roman" panose="02020603050405020304" pitchFamily="18" charset="0"/>
                <a:cs typeface="Times New Roman" panose="02020603050405020304" pitchFamily="18" charset="0"/>
              </a:rPr>
              <a:t>ESIM: K. </a:t>
            </a:r>
            <a:r>
              <a:rPr kumimoji="1" lang="en-US" altLang="ja-JP" sz="2000" i="1" dirty="0" err="1">
                <a:latin typeface="Times New Roman" panose="02020603050405020304" pitchFamily="18" charset="0"/>
                <a:cs typeface="Times New Roman" panose="02020603050405020304" pitchFamily="18" charset="0"/>
              </a:rPr>
              <a:t>Hollaus</a:t>
            </a:r>
            <a:r>
              <a:rPr kumimoji="1" lang="en-US" altLang="ja-JP" sz="2000" i="1" dirty="0">
                <a:latin typeface="Times New Roman" panose="02020603050405020304" pitchFamily="18" charset="0"/>
                <a:cs typeface="Times New Roman" panose="02020603050405020304" pitchFamily="18" charset="0"/>
              </a:rPr>
              <a:t>, V. Hanser, M. </a:t>
            </a:r>
            <a:r>
              <a:rPr kumimoji="1" lang="en-US" altLang="ja-JP" sz="2000" i="1" dirty="0" err="1">
                <a:latin typeface="Times New Roman" panose="02020603050405020304" pitchFamily="18" charset="0"/>
                <a:cs typeface="Times New Roman" panose="02020603050405020304" pitchFamily="18" charset="0"/>
              </a:rPr>
              <a:t>Schöbinger</a:t>
            </a:r>
            <a:r>
              <a:rPr kumimoji="1" lang="en-US" altLang="ja-JP" sz="2000" i="1" dirty="0">
                <a:latin typeface="Times New Roman" panose="02020603050405020304" pitchFamily="18" charset="0"/>
                <a:cs typeface="Times New Roman" panose="02020603050405020304" pitchFamily="18" charset="0"/>
              </a:rPr>
              <a:t>, IEEE Trans. Magn. 2025, doi:10.1109/TMAG.2025.3613932</a:t>
            </a:r>
            <a:endParaRPr kumimoji="1" lang="ja-JP" altLang="en-US" sz="2000" i="1" dirty="0">
              <a:latin typeface="Times New Roman" panose="02020603050405020304" pitchFamily="18" charset="0"/>
              <a:cs typeface="Times New Roman" panose="02020603050405020304" pitchFamily="18" charset="0"/>
            </a:endParaRPr>
          </a:p>
        </p:txBody>
      </p:sp>
      <p:sp>
        <p:nvSpPr>
          <p:cNvPr id="9" name="四角形: 角を丸くする 28">
            <a:extLst>
              <a:ext uri="{FF2B5EF4-FFF2-40B4-BE49-F238E27FC236}">
                <a16:creationId xmlns:a16="http://schemas.microsoft.com/office/drawing/2014/main" id="{AC74DE8A-BA19-1FFE-E66B-B3E77638F984}"/>
              </a:ext>
            </a:extLst>
          </p:cNvPr>
          <p:cNvSpPr/>
          <p:nvPr/>
        </p:nvSpPr>
        <p:spPr>
          <a:xfrm>
            <a:off x="4315034" y="3290190"/>
            <a:ext cx="1347636" cy="510630"/>
          </a:xfrm>
          <a:prstGeom prst="roundRect">
            <a:avLst/>
          </a:prstGeom>
          <a:noFill/>
          <a:ln w="444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3813"/>
          </a:p>
        </p:txBody>
      </p:sp>
      <p:sp>
        <p:nvSpPr>
          <p:cNvPr id="10" name="四角形: 角を丸くする 28">
            <a:extLst>
              <a:ext uri="{FF2B5EF4-FFF2-40B4-BE49-F238E27FC236}">
                <a16:creationId xmlns:a16="http://schemas.microsoft.com/office/drawing/2014/main" id="{D83DD0C9-AAA4-5D2F-DDEC-A1DD6DB20D00}"/>
              </a:ext>
            </a:extLst>
          </p:cNvPr>
          <p:cNvSpPr/>
          <p:nvPr/>
        </p:nvSpPr>
        <p:spPr>
          <a:xfrm>
            <a:off x="167640" y="4566311"/>
            <a:ext cx="1347636" cy="510630"/>
          </a:xfrm>
          <a:prstGeom prst="roundRect">
            <a:avLst/>
          </a:prstGeom>
          <a:noFill/>
          <a:ln w="444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3813"/>
          </a:p>
        </p:txBody>
      </p:sp>
      <p:sp>
        <p:nvSpPr>
          <p:cNvPr id="15" name="テキスト ボックス 14">
            <a:extLst>
              <a:ext uri="{FF2B5EF4-FFF2-40B4-BE49-F238E27FC236}">
                <a16:creationId xmlns:a16="http://schemas.microsoft.com/office/drawing/2014/main" id="{0DA76473-82E1-1DBC-9201-7788DCC5390C}"/>
              </a:ext>
            </a:extLst>
          </p:cNvPr>
          <p:cNvSpPr txBox="1"/>
          <p:nvPr/>
        </p:nvSpPr>
        <p:spPr>
          <a:xfrm>
            <a:off x="9705860" y="2419622"/>
            <a:ext cx="1888115" cy="400110"/>
          </a:xfrm>
          <a:prstGeom prst="rect">
            <a:avLst/>
          </a:prstGeom>
          <a:solidFill>
            <a:schemeClr val="bg1"/>
          </a:solidFill>
          <a:ln>
            <a:noFill/>
          </a:ln>
        </p:spPr>
        <p:txBody>
          <a:bodyPr wrap="square" lIns="91440" tIns="45720" rIns="91440" bIns="45720" rtlCol="0" anchor="ctr">
            <a:spAutoFit/>
          </a:bodyPr>
          <a:lstStyle/>
          <a:p>
            <a:pPr>
              <a:spcBef>
                <a:spcPts val="600"/>
              </a:spcBef>
            </a:pPr>
            <a:r>
              <a:rPr lang="en-US" altLang="ja-JP" sz="2000" dirty="0">
                <a:solidFill>
                  <a:srgbClr val="FF0000"/>
                </a:solidFill>
                <a:latin typeface="Times New Roman"/>
                <a:ea typeface="ＭＳ Ｐゴシック"/>
                <a:cs typeface="Times New Roman"/>
              </a:rPr>
              <a:t>PEEC for coil</a:t>
            </a:r>
            <a:endParaRPr lang="en-US" sz="2000" dirty="0">
              <a:solidFill>
                <a:srgbClr val="000000"/>
              </a:solidFill>
              <a:latin typeface="Times New Roman"/>
              <a:ea typeface="ＭＳ Ｐゴシック"/>
              <a:cs typeface="Times New Roman"/>
            </a:endParaRPr>
          </a:p>
        </p:txBody>
      </p:sp>
      <p:sp>
        <p:nvSpPr>
          <p:cNvPr id="16" name="テキスト ボックス 15">
            <a:extLst>
              <a:ext uri="{FF2B5EF4-FFF2-40B4-BE49-F238E27FC236}">
                <a16:creationId xmlns:a16="http://schemas.microsoft.com/office/drawing/2014/main" id="{4D58F0F4-A9AC-8B14-E56B-A558413F72D2}"/>
              </a:ext>
            </a:extLst>
          </p:cNvPr>
          <p:cNvSpPr txBox="1"/>
          <p:nvPr/>
        </p:nvSpPr>
        <p:spPr>
          <a:xfrm>
            <a:off x="8591320" y="4138223"/>
            <a:ext cx="3433040" cy="1092607"/>
          </a:xfrm>
          <a:prstGeom prst="rect">
            <a:avLst/>
          </a:prstGeom>
          <a:solidFill>
            <a:schemeClr val="bg1"/>
          </a:solidFill>
          <a:ln>
            <a:noFill/>
          </a:ln>
        </p:spPr>
        <p:txBody>
          <a:bodyPr wrap="square" lIns="91440" tIns="45720" rIns="91440" bIns="45720" rtlCol="0" anchor="ctr">
            <a:spAutoFit/>
          </a:bodyPr>
          <a:lstStyle/>
          <a:p>
            <a:pPr>
              <a:spcBef>
                <a:spcPts val="600"/>
              </a:spcBef>
            </a:pPr>
            <a:r>
              <a:rPr lang="en-US" altLang="ja-JP" sz="2000" dirty="0">
                <a:solidFill>
                  <a:srgbClr val="FF0000"/>
                </a:solidFill>
                <a:latin typeface="Times New Roman"/>
                <a:ea typeface="ＭＳ Ｐゴシック"/>
                <a:cs typeface="Times New Roman"/>
              </a:rPr>
              <a:t>BEM + ESIM</a:t>
            </a:r>
          </a:p>
          <a:p>
            <a:pPr>
              <a:spcBef>
                <a:spcPts val="600"/>
              </a:spcBef>
            </a:pPr>
            <a:r>
              <a:rPr lang="en-US" sz="2000">
                <a:solidFill>
                  <a:srgbClr val="FF0000"/>
                </a:solidFill>
                <a:latin typeface="Times New Roman"/>
                <a:ea typeface="ＭＳ Ｐゴシック"/>
                <a:cs typeface="Times New Roman"/>
              </a:rPr>
              <a:t>(Effective Surface Impedance Method)</a:t>
            </a:r>
            <a:endParaRPr lang="en-US" sz="2000" dirty="0">
              <a:solidFill>
                <a:srgbClr val="000000"/>
              </a:solidFill>
              <a:latin typeface="Times New Roman"/>
              <a:ea typeface="ＭＳ Ｐゴシック"/>
              <a:cs typeface="Times New Roman"/>
            </a:endParaRPr>
          </a:p>
        </p:txBody>
      </p:sp>
      <p:pic>
        <p:nvPicPr>
          <p:cNvPr id="2" name="radia_mcp_audio_10">
            <a:hlinkClick r:id="" action="ppaction://media"/>
            <a:extLst>
              <a:ext uri="{FF2B5EF4-FFF2-40B4-BE49-F238E27FC236}">
                <a16:creationId xmlns:a16="http://schemas.microsoft.com/office/drawing/2014/main" id="{A90C7BB0-B1D2-AD0D-6591-E2A38323927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0" cy="0"/>
          </a:xfrm>
          <a:prstGeom prst="rect">
            <a:avLst/>
          </a:prstGeom>
        </p:spPr>
      </p:pic>
    </p:spTree>
    <p:extLst>
      <p:ext uri="{BB962C8B-B14F-4D97-AF65-F5344CB8AC3E}">
        <p14:creationId xmlns:p14="http://schemas.microsoft.com/office/powerpoint/2010/main" val="3792367923"/>
      </p:ext>
    </p:extLst>
  </p:cSld>
  <p:clrMapOvr>
    <a:masterClrMapping/>
  </p:clrMapOvr>
  <mc:AlternateContent xmlns:mc="http://schemas.openxmlformats.org/markup-compatibility/2006">
    <mc:Choice xmlns:p14="http://schemas.microsoft.com/office/powerpoint/2010/main" Requires="p14">
      <p:transition spd="slow" p14:dur="2000" advTm="88938"/>
    </mc:Choice>
    <mc:Fallback>
      <p:transition spd="slow" advTm="889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84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EBDC4F4D-6A0F-4F6A-83F9-ABD8953820EA}"/>
              </a:ext>
            </a:extLst>
          </p:cNvPr>
          <p:cNvSpPr txBox="1"/>
          <p:nvPr/>
        </p:nvSpPr>
        <p:spPr>
          <a:xfrm>
            <a:off x="256030" y="124173"/>
            <a:ext cx="5469179" cy="333425"/>
          </a:xfrm>
          <a:prstGeom prst="rect">
            <a:avLst/>
          </a:prstGeom>
        </p:spPr>
        <p:txBody>
          <a:bodyPr vert="horz" wrap="square" lIns="0" tIns="0" rIns="0" bIns="0" rtlCol="0">
            <a:spAutoFit/>
          </a:bodyPr>
          <a:lstStyle/>
          <a:p>
            <a:pPr>
              <a:lnSpc>
                <a:spcPts val="2609"/>
              </a:lnSpc>
            </a:pPr>
            <a:r>
              <a:rPr lang="en-US" sz="2543">
                <a:solidFill>
                  <a:srgbClr val="FAFAFA"/>
                </a:solidFill>
                <a:latin typeface="Times New Roman" panose="02020603050405020304" pitchFamily="18" charset="0"/>
                <a:cs typeface="Times New Roman" panose="02020603050405020304" pitchFamily="18" charset="0"/>
              </a:rPr>
              <a:t>Summary</a:t>
            </a:r>
          </a:p>
        </p:txBody>
      </p:sp>
      <p:sp>
        <p:nvSpPr>
          <p:cNvPr id="10" name="TextBox 9"/>
          <p:cNvSpPr txBox="1"/>
          <p:nvPr/>
        </p:nvSpPr>
        <p:spPr>
          <a:xfrm>
            <a:off x="640080" y="1280160"/>
            <a:ext cx="10972800" cy="2451953"/>
          </a:xfrm>
          <a:prstGeom prst="rect">
            <a:avLst/>
          </a:prstGeom>
          <a:noFill/>
        </p:spPr>
        <p:txBody>
          <a:bodyPr wrap="square">
            <a:spAutoFit/>
          </a:bodyPr>
          <a:lstStyle/>
          <a:p>
            <a:pPr>
              <a:spcAft>
                <a:spcPts val="1000"/>
              </a:spcAft>
            </a:pPr>
            <a:r>
              <a:rPr sz="2400" dirty="0">
                <a:solidFill>
                  <a:srgbClr val="202424"/>
                </a:solidFill>
              </a:rPr>
              <a:t>•  Cubit: geometry, mesh, labels, </a:t>
            </a:r>
            <a:r>
              <a:rPr sz="2400" dirty="0">
                <a:solidFill>
                  <a:srgbClr val="FF0000"/>
                </a:solidFill>
              </a:rPr>
              <a:t>high-order curving</a:t>
            </a:r>
          </a:p>
          <a:p>
            <a:pPr>
              <a:spcAft>
                <a:spcPts val="1000"/>
              </a:spcAft>
            </a:pPr>
            <a:r>
              <a:rPr sz="2400" dirty="0">
                <a:solidFill>
                  <a:srgbClr val="202424"/>
                </a:solidFill>
              </a:rPr>
              <a:t>•  Embedded </a:t>
            </a:r>
            <a:r>
              <a:rPr sz="2400" dirty="0" err="1">
                <a:solidFill>
                  <a:srgbClr val="202424"/>
                </a:solidFill>
              </a:rPr>
              <a:t>Netgen</a:t>
            </a:r>
            <a:r>
              <a:rPr sz="2400" dirty="0">
                <a:solidFill>
                  <a:srgbClr val="202424"/>
                </a:solidFill>
              </a:rPr>
              <a:t> subset: </a:t>
            </a:r>
            <a:r>
              <a:rPr sz="2400" dirty="0">
                <a:solidFill>
                  <a:srgbClr val="FF0000"/>
                </a:solidFill>
              </a:rPr>
              <a:t>portable .vol export</a:t>
            </a:r>
            <a:r>
              <a:rPr sz="2400" dirty="0">
                <a:solidFill>
                  <a:srgbClr val="202424"/>
                </a:solidFill>
              </a:rPr>
              <a:t> (curve order p = 1..5)</a:t>
            </a:r>
          </a:p>
          <a:p>
            <a:pPr>
              <a:spcAft>
                <a:spcPts val="1000"/>
              </a:spcAft>
            </a:pPr>
            <a:r>
              <a:rPr sz="2400" dirty="0">
                <a:solidFill>
                  <a:srgbClr val="202424"/>
                </a:solidFill>
              </a:rPr>
              <a:t>•  </a:t>
            </a:r>
            <a:r>
              <a:rPr sz="2400" dirty="0" err="1">
                <a:solidFill>
                  <a:srgbClr val="202424"/>
                </a:solidFill>
              </a:rPr>
              <a:t>NGSolve</a:t>
            </a:r>
            <a:r>
              <a:rPr sz="2400" dirty="0">
                <a:solidFill>
                  <a:srgbClr val="202424"/>
                </a:solidFill>
              </a:rPr>
              <a:t>: </a:t>
            </a:r>
            <a:r>
              <a:rPr sz="2400" dirty="0">
                <a:solidFill>
                  <a:srgbClr val="FF0000"/>
                </a:solidFill>
              </a:rPr>
              <a:t>FEM / BEM / SIBC</a:t>
            </a:r>
            <a:r>
              <a:rPr sz="2400" dirty="0">
                <a:solidFill>
                  <a:srgbClr val="202424"/>
                </a:solidFill>
              </a:rPr>
              <a:t> computation</a:t>
            </a:r>
          </a:p>
          <a:p>
            <a:pPr>
              <a:spcAft>
                <a:spcPts val="1000"/>
              </a:spcAft>
            </a:pPr>
            <a:r>
              <a:rPr sz="2400" dirty="0">
                <a:solidFill>
                  <a:srgbClr val="202424"/>
                </a:solidFill>
              </a:rPr>
              <a:t>•  Radia: </a:t>
            </a:r>
            <a:r>
              <a:rPr sz="2400" dirty="0">
                <a:solidFill>
                  <a:srgbClr val="FF0000"/>
                </a:solidFill>
              </a:rPr>
              <a:t>PEEC</a:t>
            </a:r>
            <a:r>
              <a:rPr sz="2400" dirty="0">
                <a:solidFill>
                  <a:srgbClr val="202424"/>
                </a:solidFill>
              </a:rPr>
              <a:t> / induction-heating application layer</a:t>
            </a:r>
          </a:p>
          <a:p>
            <a:pPr>
              <a:spcAft>
                <a:spcPts val="1000"/>
              </a:spcAft>
            </a:pPr>
            <a:r>
              <a:rPr sz="2400" dirty="0">
                <a:solidFill>
                  <a:srgbClr val="202424"/>
                </a:solidFill>
              </a:rPr>
              <a:t>•  Notebook GUI: </a:t>
            </a:r>
            <a:r>
              <a:rPr sz="2400" dirty="0">
                <a:solidFill>
                  <a:srgbClr val="FF0000"/>
                </a:solidFill>
              </a:rPr>
              <a:t>reproducib</a:t>
            </a:r>
            <a:r>
              <a:rPr lang="en-US" sz="2400" dirty="0">
                <a:solidFill>
                  <a:srgbClr val="FF0000"/>
                </a:solidFill>
              </a:rPr>
              <a:t>l</a:t>
            </a:r>
            <a:r>
              <a:rPr sz="2400" dirty="0">
                <a:solidFill>
                  <a:srgbClr val="FF0000"/>
                </a:solidFill>
              </a:rPr>
              <a:t>e, shareable workflow</a:t>
            </a:r>
          </a:p>
        </p:txBody>
      </p:sp>
      <p:sp>
        <p:nvSpPr>
          <p:cNvPr id="11" name="TextBox 10"/>
          <p:cNvSpPr txBox="1"/>
          <p:nvPr/>
        </p:nvSpPr>
        <p:spPr>
          <a:xfrm>
            <a:off x="640080" y="6035040"/>
            <a:ext cx="10972800" cy="640080"/>
          </a:xfrm>
          <a:prstGeom prst="rect">
            <a:avLst/>
          </a:prstGeom>
          <a:noFill/>
        </p:spPr>
        <p:txBody>
          <a:bodyPr wrap="none">
            <a:spAutoFit/>
          </a:bodyPr>
          <a:lstStyle/>
          <a:p>
            <a:r>
              <a:rPr sz="2000" b="1">
                <a:solidFill>
                  <a:srgbClr val="1A73E8"/>
                </a:solidFill>
              </a:rPr>
              <a:t>github.com/ksugahar/Radia      —      Thank you for your attention!</a:t>
            </a:r>
          </a:p>
        </p:txBody>
      </p:sp>
      <p:sp>
        <p:nvSpPr>
          <p:cNvPr id="2" name="object 1">
            <a:extLst>
              <a:ext uri="{FF2B5EF4-FFF2-40B4-BE49-F238E27FC236}">
                <a16:creationId xmlns:a16="http://schemas.microsoft.com/office/drawing/2014/main" id="{9C926031-337B-3E37-C5BE-12F07AA2A1D4}"/>
              </a:ext>
            </a:extLst>
          </p:cNvPr>
          <p:cNvSpPr/>
          <p:nvPr/>
        </p:nvSpPr>
        <p:spPr>
          <a:xfrm>
            <a:off x="-1" y="-2522"/>
            <a:ext cx="12192001" cy="586764"/>
          </a:xfrm>
          <a:prstGeom prst="rect">
            <a:avLst/>
          </a:prstGeom>
          <a:blipFill>
            <a:blip r:embed="rId5" cstate="print"/>
            <a:stretch>
              <a:fillRect b="-792997"/>
            </a:stretch>
          </a:blipFill>
        </p:spPr>
        <p:txBody>
          <a:bodyPr wrap="square" lIns="0" tIns="0" rIns="0" bIns="0" rtlCol="0">
            <a:spAutoFit/>
          </a:bodyPr>
          <a:lstStyle/>
          <a:p>
            <a:endParaRPr sz="3813" dirty="0"/>
          </a:p>
        </p:txBody>
      </p:sp>
      <p:sp>
        <p:nvSpPr>
          <p:cNvPr id="3" name="object 3">
            <a:extLst>
              <a:ext uri="{FF2B5EF4-FFF2-40B4-BE49-F238E27FC236}">
                <a16:creationId xmlns:a16="http://schemas.microsoft.com/office/drawing/2014/main" id="{5ED52693-94CA-05B9-1D1A-FE19B3ED08AF}"/>
              </a:ext>
            </a:extLst>
          </p:cNvPr>
          <p:cNvSpPr txBox="1"/>
          <p:nvPr/>
        </p:nvSpPr>
        <p:spPr>
          <a:xfrm>
            <a:off x="262168" y="112821"/>
            <a:ext cx="11929832" cy="384721"/>
          </a:xfrm>
          <a:prstGeom prst="rect">
            <a:avLst/>
          </a:prstGeom>
        </p:spPr>
        <p:txBody>
          <a:bodyPr vert="horz" wrap="square" lIns="0" tIns="0" rIns="0" bIns="0" rtlCol="0" anchor="t">
            <a:spAutoFit/>
          </a:bodyPr>
          <a:lstStyle/>
          <a:p>
            <a:r>
              <a:rPr lang="en-US" altLang="ja-JP" sz="2500">
                <a:solidFill>
                  <a:srgbClr val="FAFAFA"/>
                </a:solidFill>
                <a:latin typeface="Times New Roman"/>
                <a:cs typeface="Times New Roman"/>
              </a:rPr>
              <a:t>Summary</a:t>
            </a:r>
            <a:endParaRPr lang="en-US" sz="2500" dirty="0">
              <a:solidFill>
                <a:srgbClr val="000000"/>
              </a:solidFill>
              <a:latin typeface="Times New Roman"/>
              <a:cs typeface="Times New Roman"/>
            </a:endParaRPr>
          </a:p>
        </p:txBody>
      </p:sp>
      <p:pic>
        <p:nvPicPr>
          <p:cNvPr id="4" name="radia_mcp_audio_11">
            <a:hlinkClick r:id="" action="ppaction://media"/>
            <a:extLst>
              <a:ext uri="{FF2B5EF4-FFF2-40B4-BE49-F238E27FC236}">
                <a16:creationId xmlns:a16="http://schemas.microsoft.com/office/drawing/2014/main" id="{C2C808FD-61F7-57CF-6C00-1B0973202E5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0" cy="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0218"/>
    </mc:Choice>
    <mc:Fallback>
      <p:transition spd="slow" advTm="402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97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ED7D36F-B058-56BF-829B-1BA2650E892F}"/>
              </a:ext>
            </a:extLst>
          </p:cNvPr>
          <p:cNvPicPr>
            <a:picLocks noChangeAspect="1"/>
          </p:cNvPicPr>
          <p:nvPr/>
        </p:nvPicPr>
        <p:blipFill>
          <a:blip r:embed="rId5"/>
          <a:stretch>
            <a:fillRect/>
          </a:stretch>
        </p:blipFill>
        <p:spPr>
          <a:xfrm>
            <a:off x="60476" y="1510399"/>
            <a:ext cx="7574468" cy="4318519"/>
          </a:xfrm>
          <a:prstGeom prst="rect">
            <a:avLst/>
          </a:prstGeom>
        </p:spPr>
      </p:pic>
      <p:sp>
        <p:nvSpPr>
          <p:cNvPr id="8" name="object 1">
            <a:extLst>
              <a:ext uri="{FF2B5EF4-FFF2-40B4-BE49-F238E27FC236}">
                <a16:creationId xmlns:a16="http://schemas.microsoft.com/office/drawing/2014/main" id="{381A17A8-0938-3F9B-76E2-72CAAC2DD9FB}"/>
              </a:ext>
            </a:extLst>
          </p:cNvPr>
          <p:cNvSpPr/>
          <p:nvPr/>
        </p:nvSpPr>
        <p:spPr>
          <a:xfrm>
            <a:off x="-1" y="-2522"/>
            <a:ext cx="12192001" cy="586764"/>
          </a:xfrm>
          <a:prstGeom prst="rect">
            <a:avLst/>
          </a:prstGeom>
          <a:blipFill>
            <a:blip r:embed="rId6" cstate="print"/>
            <a:stretch>
              <a:fillRect b="-792997"/>
            </a:stretch>
          </a:blipFill>
        </p:spPr>
        <p:txBody>
          <a:bodyPr wrap="square" lIns="0" tIns="0" rIns="0" bIns="0" rtlCol="0">
            <a:spAutoFit/>
          </a:bodyPr>
          <a:lstStyle/>
          <a:p>
            <a:endParaRPr sz="3813"/>
          </a:p>
        </p:txBody>
      </p:sp>
      <p:sp>
        <p:nvSpPr>
          <p:cNvPr id="9" name="object 3">
            <a:extLst>
              <a:ext uri="{FF2B5EF4-FFF2-40B4-BE49-F238E27FC236}">
                <a16:creationId xmlns:a16="http://schemas.microsoft.com/office/drawing/2014/main" id="{E27C4024-2DD8-17A8-961F-D1A0084C2D47}"/>
              </a:ext>
            </a:extLst>
          </p:cNvPr>
          <p:cNvSpPr txBox="1"/>
          <p:nvPr/>
        </p:nvSpPr>
        <p:spPr>
          <a:xfrm>
            <a:off x="262167" y="124173"/>
            <a:ext cx="5469179" cy="333425"/>
          </a:xfrm>
          <a:prstGeom prst="rect">
            <a:avLst/>
          </a:prstGeom>
        </p:spPr>
        <p:txBody>
          <a:bodyPr vert="horz" wrap="square" lIns="0" tIns="0" rIns="0" bIns="0" rtlCol="0">
            <a:spAutoFit/>
          </a:bodyPr>
          <a:lstStyle/>
          <a:p>
            <a:pPr>
              <a:lnSpc>
                <a:spcPts val="2609"/>
              </a:lnSpc>
            </a:pPr>
            <a:r>
              <a:rPr lang="en-US" sz="2543">
                <a:solidFill>
                  <a:srgbClr val="FAFAFA"/>
                </a:solidFill>
                <a:latin typeface="Times New Roman" panose="02020603050405020304" pitchFamily="18" charset="0"/>
                <a:cs typeface="Times New Roman" panose="02020603050405020304" pitchFamily="18" charset="0"/>
              </a:rPr>
              <a:t>GitHub repository: Radia (Forked)</a:t>
            </a:r>
          </a:p>
        </p:txBody>
      </p:sp>
      <p:sp>
        <p:nvSpPr>
          <p:cNvPr id="11" name="テキスト ボックス 10">
            <a:extLst>
              <a:ext uri="{FF2B5EF4-FFF2-40B4-BE49-F238E27FC236}">
                <a16:creationId xmlns:a16="http://schemas.microsoft.com/office/drawing/2014/main" id="{E78B1DFC-9574-89DF-2A06-015BEC0DF635}"/>
              </a:ext>
            </a:extLst>
          </p:cNvPr>
          <p:cNvSpPr txBox="1"/>
          <p:nvPr/>
        </p:nvSpPr>
        <p:spPr>
          <a:xfrm>
            <a:off x="115711" y="5709032"/>
            <a:ext cx="7574468" cy="679097"/>
          </a:xfrm>
          <a:prstGeom prst="rect">
            <a:avLst/>
          </a:prstGeom>
          <a:noFill/>
        </p:spPr>
        <p:txBody>
          <a:bodyPr wrap="square">
            <a:spAutoFit/>
          </a:bodyPr>
          <a:lstStyle/>
          <a:p>
            <a:r>
              <a:rPr lang="ja-JP" altLang="en-US" sz="3813"/>
              <a:t>https://github.com/ksugahar/Radia</a:t>
            </a:r>
          </a:p>
        </p:txBody>
      </p:sp>
      <p:sp>
        <p:nvSpPr>
          <p:cNvPr id="12" name="テキスト ボックス 11">
            <a:extLst>
              <a:ext uri="{FF2B5EF4-FFF2-40B4-BE49-F238E27FC236}">
                <a16:creationId xmlns:a16="http://schemas.microsoft.com/office/drawing/2014/main" id="{8F80FBBD-3F03-4C41-90B9-6D50F07C7DB9}"/>
              </a:ext>
            </a:extLst>
          </p:cNvPr>
          <p:cNvSpPr txBox="1"/>
          <p:nvPr/>
        </p:nvSpPr>
        <p:spPr>
          <a:xfrm>
            <a:off x="7798092" y="2926424"/>
            <a:ext cx="4209801" cy="3612912"/>
          </a:xfrm>
          <a:prstGeom prst="rect">
            <a:avLst/>
          </a:prstGeom>
          <a:noFill/>
        </p:spPr>
        <p:txBody>
          <a:bodyPr wrap="square">
            <a:spAutoFit/>
          </a:bodyPr>
          <a:lstStyle/>
          <a:p>
            <a:pPr marL="571500" indent="-571500">
              <a:buFont typeface="Arial" panose="020B0604020202020204" pitchFamily="34" charset="0"/>
              <a:buChar char="•"/>
            </a:pPr>
            <a:r>
              <a:rPr lang="en-US" altLang="ja-JP" sz="3813" dirty="0">
                <a:latin typeface="Times New Roman" panose="02020603050405020304" pitchFamily="18" charset="0"/>
                <a:cs typeface="Times New Roman" panose="02020603050405020304" pitchFamily="18" charset="0"/>
              </a:rPr>
              <a:t>Induction heating</a:t>
            </a:r>
          </a:p>
          <a:p>
            <a:pPr marL="571500" indent="-571500">
              <a:buFont typeface="Arial" panose="020B0604020202020204" pitchFamily="34" charset="0"/>
              <a:buChar char="•"/>
            </a:pPr>
            <a:r>
              <a:rPr lang="en-US" altLang="ja-JP" sz="3813" dirty="0">
                <a:latin typeface="Times New Roman" panose="02020603050405020304" pitchFamily="18" charset="0"/>
                <a:cs typeface="Times New Roman" panose="02020603050405020304" pitchFamily="18" charset="0"/>
              </a:rPr>
              <a:t>Electromagnets</a:t>
            </a:r>
          </a:p>
          <a:p>
            <a:pPr marL="571500" indent="-571500">
              <a:buFont typeface="Arial" panose="020B0604020202020204" pitchFamily="34" charset="0"/>
              <a:buChar char="•"/>
            </a:pPr>
            <a:r>
              <a:rPr lang="en-US" altLang="ja-JP" sz="3813" dirty="0">
                <a:latin typeface="Times New Roman" panose="02020603050405020304" pitchFamily="18" charset="0"/>
                <a:cs typeface="Times New Roman" panose="02020603050405020304" pitchFamily="18" charset="0"/>
              </a:rPr>
              <a:t>Maglev</a:t>
            </a:r>
          </a:p>
          <a:p>
            <a:pPr marL="571500" indent="-571500">
              <a:buFont typeface="Arial" panose="020B0604020202020204" pitchFamily="34" charset="0"/>
              <a:buChar char="•"/>
            </a:pPr>
            <a:r>
              <a:rPr lang="en-US" altLang="ja-JP" sz="3813" dirty="0">
                <a:latin typeface="Times New Roman" panose="02020603050405020304" pitchFamily="18" charset="0"/>
                <a:cs typeface="Times New Roman" panose="02020603050405020304" pitchFamily="18" charset="0"/>
              </a:rPr>
              <a:t>NMR coils</a:t>
            </a:r>
          </a:p>
          <a:p>
            <a:pPr marL="571500" indent="-571500">
              <a:buFont typeface="Arial" panose="020B0604020202020204" pitchFamily="34" charset="0"/>
              <a:buChar char="•"/>
            </a:pPr>
            <a:r>
              <a:rPr lang="en-US" altLang="ja-JP" sz="3813" dirty="0">
                <a:latin typeface="Times New Roman" panose="02020603050405020304" pitchFamily="18" charset="0"/>
                <a:cs typeface="Times New Roman" panose="02020603050405020304" pitchFamily="18" charset="0"/>
              </a:rPr>
              <a:t>WPT systems</a:t>
            </a:r>
          </a:p>
          <a:p>
            <a:pPr marL="571500" indent="-571500">
              <a:buFont typeface="Arial" panose="020B0604020202020204" pitchFamily="34" charset="0"/>
              <a:buChar char="•"/>
            </a:pPr>
            <a:r>
              <a:rPr lang="en-US" altLang="ja-JP" sz="3813" dirty="0">
                <a:latin typeface="Times New Roman" panose="02020603050405020304" pitchFamily="18" charset="0"/>
                <a:cs typeface="Times New Roman" panose="02020603050405020304" pitchFamily="18" charset="0"/>
              </a:rPr>
              <a:t>Printed circuits</a:t>
            </a:r>
            <a:endParaRPr lang="ja-JP" altLang="en-US" sz="3813" dirty="0">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8AC746AB-6608-7938-AB9D-2831E3F20500}"/>
              </a:ext>
            </a:extLst>
          </p:cNvPr>
          <p:cNvSpPr txBox="1"/>
          <p:nvPr/>
        </p:nvSpPr>
        <p:spPr>
          <a:xfrm>
            <a:off x="-1" y="841442"/>
            <a:ext cx="11396247" cy="679097"/>
          </a:xfrm>
          <a:prstGeom prst="rect">
            <a:avLst/>
          </a:prstGeom>
          <a:noFill/>
        </p:spPr>
        <p:txBody>
          <a:bodyPr wrap="square">
            <a:spAutoFit/>
          </a:bodyPr>
          <a:lstStyle/>
          <a:p>
            <a:r>
              <a:rPr lang="en-US" altLang="ja-JP" sz="3813">
                <a:latin typeface="Times New Roman" panose="02020603050405020304" pitchFamily="18" charset="0"/>
                <a:cs typeface="Times New Roman" panose="02020603050405020304" pitchFamily="18" charset="0"/>
              </a:rPr>
              <a:t>Electromagnetic apparatus design powered by </a:t>
            </a:r>
            <a:r>
              <a:rPr lang="en-US" altLang="ja-JP" sz="3813" err="1">
                <a:latin typeface="Times New Roman" panose="02020603050405020304" pitchFamily="18" charset="0"/>
                <a:cs typeface="Times New Roman" panose="02020603050405020304" pitchFamily="18" charset="0"/>
              </a:rPr>
              <a:t>NGSolve</a:t>
            </a:r>
            <a:endParaRPr lang="ja-JP" altLang="en-US" sz="3813">
              <a:latin typeface="Times New Roman" panose="02020603050405020304" pitchFamily="18" charset="0"/>
              <a:cs typeface="Times New Roman" panose="02020603050405020304" pitchFamily="18" charset="0"/>
            </a:endParaRPr>
          </a:p>
        </p:txBody>
      </p:sp>
      <p:pic>
        <p:nvPicPr>
          <p:cNvPr id="2" name="radia_mcp_audio_02">
            <a:hlinkClick r:id="" action="ppaction://media"/>
            <a:extLst>
              <a:ext uri="{FF2B5EF4-FFF2-40B4-BE49-F238E27FC236}">
                <a16:creationId xmlns:a16="http://schemas.microsoft.com/office/drawing/2014/main" id="{FABE0842-86F6-ADC8-5A89-B02E7F4A84D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0" cy="0"/>
          </a:xfrm>
          <a:prstGeom prst="rect">
            <a:avLst/>
          </a:prstGeom>
        </p:spPr>
      </p:pic>
    </p:spTree>
    <p:extLst>
      <p:ext uri="{BB962C8B-B14F-4D97-AF65-F5344CB8AC3E}">
        <p14:creationId xmlns:p14="http://schemas.microsoft.com/office/powerpoint/2010/main" val="403566923"/>
      </p:ext>
    </p:extLst>
  </p:cSld>
  <p:clrMapOvr>
    <a:masterClrMapping/>
  </p:clrMapOvr>
  <mc:AlternateContent xmlns:mc="http://schemas.openxmlformats.org/markup-compatibility/2006">
    <mc:Choice xmlns:p14="http://schemas.microsoft.com/office/powerpoint/2010/main" Requires="p14">
      <p:transition spd="slow" p14:dur="2000" advTm="93186"/>
    </mc:Choice>
    <mc:Fallback>
      <p:transition spd="slow" advTm="931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7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A40D0-4EB1-1F45-1139-CBBE194FC358}"/>
            </a:ext>
          </a:extLst>
        </p:cNvPr>
        <p:cNvGrpSpPr/>
        <p:nvPr/>
      </p:nvGrpSpPr>
      <p:grpSpPr>
        <a:xfrm>
          <a:off x="0" y="0"/>
          <a:ext cx="0" cy="0"/>
          <a:chOff x="0" y="0"/>
          <a:chExt cx="0" cy="0"/>
        </a:xfrm>
      </p:grpSpPr>
      <p:sp>
        <p:nvSpPr>
          <p:cNvPr id="8" name="object 1">
            <a:extLst>
              <a:ext uri="{FF2B5EF4-FFF2-40B4-BE49-F238E27FC236}">
                <a16:creationId xmlns:a16="http://schemas.microsoft.com/office/drawing/2014/main" id="{322E4E0A-315C-0130-14ED-AF1C696E0345}"/>
              </a:ext>
            </a:extLst>
          </p:cNvPr>
          <p:cNvSpPr/>
          <p:nvPr/>
        </p:nvSpPr>
        <p:spPr>
          <a:xfrm>
            <a:off x="-1" y="-2522"/>
            <a:ext cx="12192001" cy="586764"/>
          </a:xfrm>
          <a:prstGeom prst="rect">
            <a:avLst/>
          </a:prstGeom>
          <a:blipFill>
            <a:blip r:embed="rId5" cstate="print"/>
            <a:stretch>
              <a:fillRect b="-792997"/>
            </a:stretch>
          </a:blipFill>
        </p:spPr>
        <p:txBody>
          <a:bodyPr wrap="square" lIns="0" tIns="0" rIns="0" bIns="0" rtlCol="0">
            <a:spAutoFit/>
          </a:bodyPr>
          <a:lstStyle/>
          <a:p>
            <a:endParaRPr sz="3813"/>
          </a:p>
        </p:txBody>
      </p:sp>
      <p:sp>
        <p:nvSpPr>
          <p:cNvPr id="9" name="object 3">
            <a:extLst>
              <a:ext uri="{FF2B5EF4-FFF2-40B4-BE49-F238E27FC236}">
                <a16:creationId xmlns:a16="http://schemas.microsoft.com/office/drawing/2014/main" id="{4A76FEA5-EDFB-AE86-A6FE-010A93466DC7}"/>
              </a:ext>
            </a:extLst>
          </p:cNvPr>
          <p:cNvSpPr txBox="1"/>
          <p:nvPr/>
        </p:nvSpPr>
        <p:spPr>
          <a:xfrm>
            <a:off x="256030" y="124173"/>
            <a:ext cx="5469179" cy="333425"/>
          </a:xfrm>
          <a:prstGeom prst="rect">
            <a:avLst/>
          </a:prstGeom>
        </p:spPr>
        <p:txBody>
          <a:bodyPr vert="horz" wrap="square" lIns="0" tIns="0" rIns="0" bIns="0" rtlCol="0">
            <a:spAutoFit/>
          </a:bodyPr>
          <a:lstStyle/>
          <a:p>
            <a:pPr>
              <a:lnSpc>
                <a:spcPts val="2609"/>
              </a:lnSpc>
            </a:pPr>
            <a:r>
              <a:rPr lang="en-US" sz="2543" err="1">
                <a:solidFill>
                  <a:srgbClr val="FAFAFA"/>
                </a:solidFill>
                <a:latin typeface="Times New Roman" panose="02020603050405020304" pitchFamily="18" charset="0"/>
                <a:cs typeface="Times New Roman" panose="02020603050405020304" pitchFamily="18" charset="0"/>
              </a:rPr>
              <a:t>Coreform</a:t>
            </a:r>
            <a:r>
              <a:rPr lang="en-US" sz="2543">
                <a:solidFill>
                  <a:srgbClr val="FAFAFA"/>
                </a:solidFill>
                <a:latin typeface="Times New Roman" panose="02020603050405020304" pitchFamily="18" charset="0"/>
                <a:cs typeface="Times New Roman" panose="02020603050405020304" pitchFamily="18" charset="0"/>
              </a:rPr>
              <a:t> Cubit</a:t>
            </a:r>
          </a:p>
        </p:txBody>
      </p:sp>
      <p:sp>
        <p:nvSpPr>
          <p:cNvPr id="12" name="テキスト ボックス 11">
            <a:extLst>
              <a:ext uri="{FF2B5EF4-FFF2-40B4-BE49-F238E27FC236}">
                <a16:creationId xmlns:a16="http://schemas.microsoft.com/office/drawing/2014/main" id="{5916C5D0-8710-89BA-DA1D-15189A9E38BB}"/>
              </a:ext>
            </a:extLst>
          </p:cNvPr>
          <p:cNvSpPr txBox="1"/>
          <p:nvPr/>
        </p:nvSpPr>
        <p:spPr>
          <a:xfrm>
            <a:off x="1228684" y="4226799"/>
            <a:ext cx="10038688" cy="2439386"/>
          </a:xfrm>
          <a:prstGeom prst="rect">
            <a:avLst/>
          </a:prstGeom>
          <a:noFill/>
        </p:spPr>
        <p:txBody>
          <a:bodyPr wrap="square">
            <a:spAutoFit/>
          </a:bodyPr>
          <a:lstStyle/>
          <a:p>
            <a:pPr marL="571500" indent="-571500">
              <a:buFont typeface="Arial" panose="020B0604020202020204" pitchFamily="34" charset="0"/>
              <a:buChar char="•"/>
            </a:pPr>
            <a:r>
              <a:rPr lang="en-US" altLang="ja-JP" sz="3813">
                <a:latin typeface="Times New Roman" panose="02020603050405020304" pitchFamily="18" charset="0"/>
                <a:cs typeface="Times New Roman" panose="02020603050405020304" pitchFamily="18" charset="0"/>
              </a:rPr>
              <a:t>Both originate at Sandia National Lab</a:t>
            </a:r>
          </a:p>
          <a:p>
            <a:pPr marL="571500" indent="-571500">
              <a:buFont typeface="Arial" panose="020B0604020202020204" pitchFamily="34" charset="0"/>
              <a:buChar char="•"/>
            </a:pPr>
            <a:r>
              <a:rPr lang="en-US" altLang="ja-JP" sz="3813">
                <a:latin typeface="Times New Roman" panose="02020603050405020304" pitchFamily="18" charset="0"/>
                <a:cs typeface="Times New Roman" panose="02020603050405020304" pitchFamily="18" charset="0"/>
              </a:rPr>
              <a:t>High-quality hex meshing</a:t>
            </a:r>
          </a:p>
          <a:p>
            <a:pPr marL="571500" indent="-571500">
              <a:buFont typeface="Arial" panose="020B0604020202020204" pitchFamily="34" charset="0"/>
              <a:buChar char="•"/>
            </a:pPr>
            <a:r>
              <a:rPr lang="en-US" altLang="ja-JP" sz="3813">
                <a:latin typeface="Times New Roman" panose="02020603050405020304" pitchFamily="18" charset="0"/>
                <a:cs typeface="Times New Roman" panose="02020603050405020304" pitchFamily="18" charset="0"/>
              </a:rPr>
              <a:t>Associate license for non-commercial research</a:t>
            </a:r>
            <a:endParaRPr lang="ja-JP" altLang="en-US" sz="3813"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altLang="ja-JP" sz="3813">
                <a:latin typeface="Times New Roman" panose="02020603050405020304" pitchFamily="18" charset="0"/>
                <a:cs typeface="Times New Roman" panose="02020603050405020304" pitchFamily="18" charset="0"/>
              </a:rPr>
              <a:t>Used by Manfred’s group</a:t>
            </a:r>
            <a:endParaRPr lang="en-US" altLang="ja-JP" sz="3813" dirty="0">
              <a:latin typeface="Times New Roman" panose="02020603050405020304" pitchFamily="18" charset="0"/>
              <a:cs typeface="Times New Roman" panose="02020603050405020304" pitchFamily="18" charset="0"/>
            </a:endParaRPr>
          </a:p>
        </p:txBody>
      </p:sp>
      <p:pic>
        <p:nvPicPr>
          <p:cNvPr id="13" name="図 12" descr="Paraview integration overview – Ansys Optics">
            <a:extLst>
              <a:ext uri="{FF2B5EF4-FFF2-40B4-BE49-F238E27FC236}">
                <a16:creationId xmlns:a16="http://schemas.microsoft.com/office/drawing/2014/main" id="{A0C6B277-0C01-AB97-70E6-B4456B856DA8}"/>
              </a:ext>
            </a:extLst>
          </p:cNvPr>
          <p:cNvPicPr>
            <a:picLocks noChangeAspect="1"/>
          </p:cNvPicPr>
          <p:nvPr/>
        </p:nvPicPr>
        <p:blipFill>
          <a:blip r:embed="rId6"/>
          <a:stretch>
            <a:fillRect/>
          </a:stretch>
        </p:blipFill>
        <p:spPr>
          <a:xfrm>
            <a:off x="8070903" y="1468817"/>
            <a:ext cx="3028950" cy="1514475"/>
          </a:xfrm>
          <a:prstGeom prst="rect">
            <a:avLst/>
          </a:prstGeom>
        </p:spPr>
      </p:pic>
      <p:pic>
        <p:nvPicPr>
          <p:cNvPr id="14" name="図 13" descr="Introducing Coreform Cubit 2020 - YouTube">
            <a:extLst>
              <a:ext uri="{FF2B5EF4-FFF2-40B4-BE49-F238E27FC236}">
                <a16:creationId xmlns:a16="http://schemas.microsoft.com/office/drawing/2014/main" id="{FB239648-1ECA-D0EC-2F12-3A9377D1FAC4}"/>
              </a:ext>
            </a:extLst>
          </p:cNvPr>
          <p:cNvPicPr>
            <a:picLocks noChangeAspect="1"/>
          </p:cNvPicPr>
          <p:nvPr/>
        </p:nvPicPr>
        <p:blipFill>
          <a:blip r:embed="rId7"/>
          <a:srcRect b="21771"/>
          <a:stretch>
            <a:fillRect/>
          </a:stretch>
        </p:blipFill>
        <p:spPr>
          <a:xfrm>
            <a:off x="1747469" y="1468817"/>
            <a:ext cx="2466975" cy="1445563"/>
          </a:xfrm>
          <a:prstGeom prst="rect">
            <a:avLst/>
          </a:prstGeom>
        </p:spPr>
      </p:pic>
      <p:sp>
        <p:nvSpPr>
          <p:cNvPr id="15" name="テキスト ボックス 14">
            <a:extLst>
              <a:ext uri="{FF2B5EF4-FFF2-40B4-BE49-F238E27FC236}">
                <a16:creationId xmlns:a16="http://schemas.microsoft.com/office/drawing/2014/main" id="{4E2F6AF7-B634-3D27-F286-11D46986F2B2}"/>
              </a:ext>
            </a:extLst>
          </p:cNvPr>
          <p:cNvSpPr txBox="1"/>
          <p:nvPr/>
        </p:nvSpPr>
        <p:spPr>
          <a:xfrm>
            <a:off x="1368809" y="2994617"/>
            <a:ext cx="3350477" cy="679097"/>
          </a:xfrm>
          <a:prstGeom prst="rect">
            <a:avLst/>
          </a:prstGeom>
          <a:noFill/>
        </p:spPr>
        <p:txBody>
          <a:bodyPr wrap="square">
            <a:spAutoFit/>
          </a:bodyPr>
          <a:lstStyle/>
          <a:p>
            <a:r>
              <a:rPr lang="en-US" altLang="ja-JP" sz="3813">
                <a:latin typeface="Times New Roman" panose="02020603050405020304" pitchFamily="18" charset="0"/>
                <a:cs typeface="Times New Roman" panose="02020603050405020304" pitchFamily="18" charset="0"/>
              </a:rPr>
              <a:t>Mesh generator</a:t>
            </a:r>
            <a:endParaRPr lang="ja-JP" altLang="en-US" sz="3813">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EC882E59-0E3E-34B4-6E97-B35F7AEE6FF1}"/>
              </a:ext>
            </a:extLst>
          </p:cNvPr>
          <p:cNvSpPr txBox="1"/>
          <p:nvPr/>
        </p:nvSpPr>
        <p:spPr>
          <a:xfrm>
            <a:off x="7910140" y="2723650"/>
            <a:ext cx="3350477" cy="679097"/>
          </a:xfrm>
          <a:prstGeom prst="rect">
            <a:avLst/>
          </a:prstGeom>
          <a:noFill/>
        </p:spPr>
        <p:txBody>
          <a:bodyPr wrap="square">
            <a:spAutoFit/>
          </a:bodyPr>
          <a:lstStyle/>
          <a:p>
            <a:r>
              <a:rPr lang="en-US" altLang="ja-JP" sz="3813">
                <a:latin typeface="Times New Roman" panose="02020603050405020304" pitchFamily="18" charset="0"/>
                <a:cs typeface="Times New Roman" panose="02020603050405020304" pitchFamily="18" charset="0"/>
              </a:rPr>
              <a:t>Post-processor</a:t>
            </a:r>
            <a:endParaRPr lang="ja-JP" altLang="en-US" sz="3813">
              <a:latin typeface="Times New Roman" panose="02020603050405020304" pitchFamily="18" charset="0"/>
              <a:cs typeface="Times New Roman" panose="02020603050405020304" pitchFamily="18" charset="0"/>
            </a:endParaRPr>
          </a:p>
        </p:txBody>
      </p:sp>
      <p:pic>
        <p:nvPicPr>
          <p:cNvPr id="18" name="図 17">
            <a:extLst>
              <a:ext uri="{FF2B5EF4-FFF2-40B4-BE49-F238E27FC236}">
                <a16:creationId xmlns:a16="http://schemas.microsoft.com/office/drawing/2014/main" id="{55B94CE8-579F-09BC-9CC1-8CE181B3E95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4928083" y="1550271"/>
            <a:ext cx="1594251" cy="1710499"/>
          </a:xfrm>
          <a:prstGeom prst="rect">
            <a:avLst/>
          </a:prstGeom>
        </p:spPr>
      </p:pic>
      <p:pic>
        <p:nvPicPr>
          <p:cNvPr id="2" name="radia_mcp_audio_03">
            <a:hlinkClick r:id="" action="ppaction://media"/>
            <a:extLst>
              <a:ext uri="{FF2B5EF4-FFF2-40B4-BE49-F238E27FC236}">
                <a16:creationId xmlns:a16="http://schemas.microsoft.com/office/drawing/2014/main" id="{E6BF7401-6E8C-FCAC-F7EA-4773978919B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91200" y="3124200"/>
            <a:ext cx="0" cy="0"/>
          </a:xfrm>
          <a:prstGeom prst="rect">
            <a:avLst/>
          </a:prstGeom>
        </p:spPr>
      </p:pic>
    </p:spTree>
    <p:extLst>
      <p:ext uri="{BB962C8B-B14F-4D97-AF65-F5344CB8AC3E}">
        <p14:creationId xmlns:p14="http://schemas.microsoft.com/office/powerpoint/2010/main" val="4230824382"/>
      </p:ext>
    </p:extLst>
  </p:cSld>
  <p:clrMapOvr>
    <a:masterClrMapping/>
  </p:clrMapOvr>
  <mc:AlternateContent xmlns:mc="http://schemas.openxmlformats.org/markup-compatibility/2006">
    <mc:Choice xmlns:p14="http://schemas.microsoft.com/office/powerpoint/2010/main" Requires="p14">
      <p:transition spd="slow" p14:dur="2000" advTm="49938"/>
    </mc:Choice>
    <mc:Fallback>
      <p:transition spd="slow" advTm="499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94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425EA297-C967-C32B-F70D-7305E13DBE41}"/>
              </a:ext>
            </a:extLst>
          </p:cNvPr>
          <p:cNvPicPr>
            <a:picLocks noChangeAspect="1"/>
          </p:cNvPicPr>
          <p:nvPr/>
        </p:nvPicPr>
        <p:blipFill>
          <a:blip r:embed="rId5"/>
          <a:srcRect t="23289" r="49663" b="38315"/>
          <a:stretch/>
        </p:blipFill>
        <p:spPr>
          <a:xfrm>
            <a:off x="5928463" y="3429001"/>
            <a:ext cx="5777545" cy="3400764"/>
          </a:xfrm>
          <a:prstGeom prst="rect">
            <a:avLst/>
          </a:prstGeom>
        </p:spPr>
      </p:pic>
      <p:sp>
        <p:nvSpPr>
          <p:cNvPr id="23" name="object 23"/>
          <p:cNvSpPr txBox="1"/>
          <p:nvPr/>
        </p:nvSpPr>
        <p:spPr>
          <a:xfrm>
            <a:off x="11928159" y="6467449"/>
            <a:ext cx="382260" cy="200761"/>
          </a:xfrm>
          <a:prstGeom prst="rect">
            <a:avLst/>
          </a:prstGeom>
        </p:spPr>
        <p:txBody>
          <a:bodyPr vert="horz" wrap="square" lIns="0" tIns="0" rIns="0" bIns="0" rtlCol="0">
            <a:spAutoFit/>
          </a:bodyPr>
          <a:lstStyle/>
          <a:p>
            <a:pPr>
              <a:lnSpc>
                <a:spcPts val="1495"/>
              </a:lnSpc>
            </a:pPr>
            <a:r>
              <a:rPr sz="1484">
                <a:solidFill>
                  <a:srgbClr val="23373B"/>
                </a:solidFill>
                <a:latin typeface="KULHVV+CMSS8"/>
                <a:cs typeface="KULHVV+CMSS8"/>
              </a:rPr>
              <a:t>1</a:t>
            </a:r>
          </a:p>
        </p:txBody>
      </p:sp>
      <p:pic>
        <p:nvPicPr>
          <p:cNvPr id="18" name="図 17">
            <a:extLst>
              <a:ext uri="{FF2B5EF4-FFF2-40B4-BE49-F238E27FC236}">
                <a16:creationId xmlns:a16="http://schemas.microsoft.com/office/drawing/2014/main" id="{D0A0563B-A148-E5F5-19EB-C97D98EC4E19}"/>
              </a:ext>
            </a:extLst>
          </p:cNvPr>
          <p:cNvPicPr>
            <a:picLocks noChangeAspect="1"/>
          </p:cNvPicPr>
          <p:nvPr/>
        </p:nvPicPr>
        <p:blipFill>
          <a:blip r:embed="rId6"/>
          <a:stretch>
            <a:fillRect/>
          </a:stretch>
        </p:blipFill>
        <p:spPr>
          <a:xfrm>
            <a:off x="126460" y="1254687"/>
            <a:ext cx="5648357" cy="4970554"/>
          </a:xfrm>
          <a:prstGeom prst="rect">
            <a:avLst/>
          </a:prstGeom>
        </p:spPr>
      </p:pic>
      <p:pic>
        <p:nvPicPr>
          <p:cNvPr id="26" name="図 25">
            <a:extLst>
              <a:ext uri="{FF2B5EF4-FFF2-40B4-BE49-F238E27FC236}">
                <a16:creationId xmlns:a16="http://schemas.microsoft.com/office/drawing/2014/main" id="{AEA85BB1-BE86-50AE-91FB-641B9D4B4508}"/>
              </a:ext>
            </a:extLst>
          </p:cNvPr>
          <p:cNvPicPr>
            <a:picLocks noChangeAspect="1"/>
          </p:cNvPicPr>
          <p:nvPr/>
        </p:nvPicPr>
        <p:blipFill>
          <a:blip r:embed="rId7"/>
          <a:stretch>
            <a:fillRect/>
          </a:stretch>
        </p:blipFill>
        <p:spPr>
          <a:xfrm>
            <a:off x="5928464" y="766018"/>
            <a:ext cx="6263538" cy="3893551"/>
          </a:xfrm>
          <a:prstGeom prst="rect">
            <a:avLst/>
          </a:prstGeom>
        </p:spPr>
      </p:pic>
      <p:sp>
        <p:nvSpPr>
          <p:cNvPr id="29" name="四角形: 角を丸くする 28">
            <a:extLst>
              <a:ext uri="{FF2B5EF4-FFF2-40B4-BE49-F238E27FC236}">
                <a16:creationId xmlns:a16="http://schemas.microsoft.com/office/drawing/2014/main" id="{A92A9F22-2BEF-1E45-B240-E1E4C168CBEA}"/>
              </a:ext>
            </a:extLst>
          </p:cNvPr>
          <p:cNvSpPr/>
          <p:nvPr/>
        </p:nvSpPr>
        <p:spPr>
          <a:xfrm>
            <a:off x="11255396" y="1557556"/>
            <a:ext cx="767001" cy="668395"/>
          </a:xfrm>
          <a:prstGeom prst="roundRect">
            <a:avLst/>
          </a:prstGeom>
          <a:noFill/>
          <a:ln w="444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3813"/>
          </a:p>
        </p:txBody>
      </p:sp>
      <p:sp>
        <p:nvSpPr>
          <p:cNvPr id="9" name="テキスト ボックス 8">
            <a:extLst>
              <a:ext uri="{FF2B5EF4-FFF2-40B4-BE49-F238E27FC236}">
                <a16:creationId xmlns:a16="http://schemas.microsoft.com/office/drawing/2014/main" id="{0BDB9EE4-513D-0890-51B5-6A4D2859516C}"/>
              </a:ext>
            </a:extLst>
          </p:cNvPr>
          <p:cNvSpPr txBox="1"/>
          <p:nvPr/>
        </p:nvSpPr>
        <p:spPr>
          <a:xfrm>
            <a:off x="6301758" y="4659569"/>
            <a:ext cx="4463426" cy="1977464"/>
          </a:xfrm>
          <a:prstGeom prst="rect">
            <a:avLst/>
          </a:prstGeom>
          <a:solidFill>
            <a:schemeClr val="bg1"/>
          </a:solidFill>
          <a:ln>
            <a:noFill/>
          </a:ln>
        </p:spPr>
        <p:txBody>
          <a:bodyPr wrap="square" lIns="91440" tIns="45720" rIns="91440" bIns="45720" rtlCol="0" anchor="ctr">
            <a:spAutoFit/>
          </a:bodyPr>
          <a:lstStyle/>
          <a:p>
            <a:pPr>
              <a:spcBef>
                <a:spcPts val="600"/>
              </a:spcBef>
            </a:pPr>
            <a:r>
              <a:rPr lang="en-US" altLang="ja-JP" sz="2000">
                <a:latin typeface="Times New Roman"/>
                <a:ea typeface="ＭＳ Ｐゴシック"/>
                <a:cs typeface="Times New Roman"/>
              </a:rPr>
              <a:t>#!python</a:t>
            </a:r>
          </a:p>
          <a:p>
            <a:pPr>
              <a:spcBef>
                <a:spcPts val="600"/>
              </a:spcBef>
              <a:spcAft>
                <a:spcPts val="300"/>
              </a:spcAft>
            </a:pPr>
            <a:r>
              <a:rPr lang="en-US" altLang="ja-JP" sz="2000">
                <a:latin typeface="Times New Roman"/>
                <a:ea typeface="ＭＳ Ｐゴシック"/>
                <a:cs typeface="Times New Roman"/>
              </a:rPr>
              <a:t>cubit.cmd ( f ' brick x 10 ')</a:t>
            </a:r>
          </a:p>
          <a:p>
            <a:pPr>
              <a:spcBef>
                <a:spcPts val="600"/>
              </a:spcBef>
            </a:pPr>
            <a:r>
              <a:rPr lang="en-US" sz="2000">
                <a:latin typeface="Times New Roman"/>
                <a:ea typeface="ＭＳ Ｐゴシック"/>
                <a:cs typeface="Times New Roman"/>
              </a:rPr>
              <a:t>n = 1</a:t>
            </a:r>
          </a:p>
          <a:p>
            <a:pPr>
              <a:spcBef>
                <a:spcPts val="600"/>
              </a:spcBef>
            </a:pPr>
            <a:r>
              <a:rPr lang="en-US" sz="2000">
                <a:latin typeface="Times New Roman"/>
                <a:ea typeface="ＭＳ Ｐゴシック"/>
                <a:cs typeface="Times New Roman"/>
              </a:rPr>
              <a:t>cubit.cmd ( f ' volume{n} size 2 ')</a:t>
            </a:r>
          </a:p>
          <a:p>
            <a:pPr>
              <a:spcBef>
                <a:spcPts val="600"/>
              </a:spcBef>
            </a:pPr>
            <a:r>
              <a:rPr lang="en-US" sz="2000">
                <a:latin typeface="Times New Roman"/>
                <a:ea typeface="ＭＳ Ｐゴシック"/>
                <a:cs typeface="Times New Roman"/>
              </a:rPr>
              <a:t>cubit.cmd ( f ' mesh volume {n} ')</a:t>
            </a:r>
          </a:p>
        </p:txBody>
      </p:sp>
      <p:sp>
        <p:nvSpPr>
          <p:cNvPr id="5" name="object 1">
            <a:extLst>
              <a:ext uri="{FF2B5EF4-FFF2-40B4-BE49-F238E27FC236}">
                <a16:creationId xmlns:a16="http://schemas.microsoft.com/office/drawing/2014/main" id="{9718D337-5022-1032-1869-FC5E1FCD268D}"/>
              </a:ext>
            </a:extLst>
          </p:cNvPr>
          <p:cNvSpPr/>
          <p:nvPr/>
        </p:nvSpPr>
        <p:spPr>
          <a:xfrm>
            <a:off x="-1" y="-2522"/>
            <a:ext cx="12192001" cy="586764"/>
          </a:xfrm>
          <a:prstGeom prst="rect">
            <a:avLst/>
          </a:prstGeom>
          <a:blipFill>
            <a:blip r:embed="rId8" cstate="print"/>
            <a:stretch>
              <a:fillRect b="-792997"/>
            </a:stretch>
          </a:blipFill>
        </p:spPr>
        <p:txBody>
          <a:bodyPr wrap="square" lIns="0" tIns="0" rIns="0" bIns="0" rtlCol="0">
            <a:spAutoFit/>
          </a:bodyPr>
          <a:lstStyle/>
          <a:p>
            <a:endParaRPr sz="3813"/>
          </a:p>
        </p:txBody>
      </p:sp>
      <p:sp>
        <p:nvSpPr>
          <p:cNvPr id="7" name="object 3">
            <a:extLst>
              <a:ext uri="{FF2B5EF4-FFF2-40B4-BE49-F238E27FC236}">
                <a16:creationId xmlns:a16="http://schemas.microsoft.com/office/drawing/2014/main" id="{AD4AB7C3-5A89-9D4D-C19C-030DEBD0D94D}"/>
              </a:ext>
            </a:extLst>
          </p:cNvPr>
          <p:cNvSpPr txBox="1"/>
          <p:nvPr/>
        </p:nvSpPr>
        <p:spPr>
          <a:xfrm>
            <a:off x="262167" y="124173"/>
            <a:ext cx="5469179" cy="333425"/>
          </a:xfrm>
          <a:prstGeom prst="rect">
            <a:avLst/>
          </a:prstGeom>
        </p:spPr>
        <p:txBody>
          <a:bodyPr vert="horz" wrap="square" lIns="0" tIns="0" rIns="0" bIns="0" rtlCol="0" anchor="t">
            <a:spAutoFit/>
          </a:bodyPr>
          <a:lstStyle/>
          <a:p>
            <a:pPr>
              <a:lnSpc>
                <a:spcPts val="2609"/>
              </a:lnSpc>
            </a:pPr>
            <a:r>
              <a:rPr lang="en-US" sz="2500">
                <a:solidFill>
                  <a:srgbClr val="FAFAFA"/>
                </a:solidFill>
                <a:latin typeface="Times New Roman"/>
                <a:cs typeface="Times New Roman"/>
              </a:rPr>
              <a:t>How to use Coreform Cubit</a:t>
            </a:r>
            <a:endParaRPr lang="en-US" sz="2500">
              <a:solidFill>
                <a:srgbClr val="FAFAFA"/>
              </a:solidFill>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63A66D2B-E78C-0CB8-2A9A-E44B4EB38921}"/>
              </a:ext>
            </a:extLst>
          </p:cNvPr>
          <p:cNvSpPr txBox="1"/>
          <p:nvPr/>
        </p:nvSpPr>
        <p:spPr>
          <a:xfrm>
            <a:off x="7822741" y="2559143"/>
            <a:ext cx="2671158" cy="707886"/>
          </a:xfrm>
          <a:prstGeom prst="rect">
            <a:avLst/>
          </a:prstGeom>
          <a:solidFill>
            <a:schemeClr val="bg1"/>
          </a:solidFill>
          <a:ln>
            <a:noFill/>
          </a:ln>
        </p:spPr>
        <p:txBody>
          <a:bodyPr wrap="square" lIns="91440" tIns="45720" rIns="91440" bIns="45720" rtlCol="0" anchor="ctr">
            <a:spAutoFit/>
          </a:bodyPr>
          <a:lstStyle/>
          <a:p>
            <a:pPr>
              <a:spcBef>
                <a:spcPts val="600"/>
              </a:spcBef>
            </a:pPr>
            <a:r>
              <a:rPr lang="en-US" altLang="ja-JP" sz="2000">
                <a:solidFill>
                  <a:srgbClr val="FF0000"/>
                </a:solidFill>
                <a:latin typeface="Times New Roman"/>
                <a:ea typeface="ＭＳ Ｐゴシック"/>
                <a:cs typeface="Times New Roman"/>
              </a:rPr>
              <a:t>APREPRO script </a:t>
            </a:r>
            <a:r>
              <a:rPr lang="en-US" sz="2000">
                <a:solidFill>
                  <a:srgbClr val="FF0000"/>
                </a:solidFill>
                <a:latin typeface="Times New Roman"/>
                <a:ea typeface="ＭＳ Ｐゴシック"/>
                <a:cs typeface="Times New Roman"/>
              </a:rPr>
              <a:t>window</a:t>
            </a:r>
            <a:endParaRPr lang="en-US" sz="2000" dirty="0">
              <a:solidFill>
                <a:srgbClr val="000000"/>
              </a:solidFill>
              <a:latin typeface="Times New Roman"/>
              <a:ea typeface="ＭＳ Ｐゴシック"/>
              <a:cs typeface="Times New Roman"/>
            </a:endParaRPr>
          </a:p>
        </p:txBody>
      </p:sp>
      <p:sp>
        <p:nvSpPr>
          <p:cNvPr id="12" name="テキスト ボックス 11">
            <a:extLst>
              <a:ext uri="{FF2B5EF4-FFF2-40B4-BE49-F238E27FC236}">
                <a16:creationId xmlns:a16="http://schemas.microsoft.com/office/drawing/2014/main" id="{F0E556E3-6932-1F55-5B90-390F5E98C6BC}"/>
              </a:ext>
            </a:extLst>
          </p:cNvPr>
          <p:cNvSpPr txBox="1"/>
          <p:nvPr/>
        </p:nvSpPr>
        <p:spPr>
          <a:xfrm>
            <a:off x="2944982" y="1254687"/>
            <a:ext cx="1988988" cy="400110"/>
          </a:xfrm>
          <a:prstGeom prst="rect">
            <a:avLst/>
          </a:prstGeom>
          <a:solidFill>
            <a:schemeClr val="bg1"/>
          </a:solidFill>
          <a:ln>
            <a:noFill/>
          </a:ln>
        </p:spPr>
        <p:txBody>
          <a:bodyPr wrap="square" lIns="91440" tIns="45720" rIns="91440" bIns="45720" rtlCol="0" anchor="ctr">
            <a:spAutoFit/>
          </a:bodyPr>
          <a:lstStyle/>
          <a:p>
            <a:pPr>
              <a:spcBef>
                <a:spcPts val="600"/>
              </a:spcBef>
            </a:pPr>
            <a:r>
              <a:rPr lang="en-US" altLang="ja-JP" sz="2000">
                <a:solidFill>
                  <a:srgbClr val="FF0000"/>
                </a:solidFill>
                <a:latin typeface="Times New Roman"/>
                <a:ea typeface="ＭＳ Ｐゴシック"/>
                <a:cs typeface="Times New Roman"/>
              </a:rPr>
              <a:t>GUI window</a:t>
            </a:r>
            <a:endParaRPr lang="en-US" sz="2000">
              <a:solidFill>
                <a:srgbClr val="FF0000"/>
              </a:solidFill>
              <a:latin typeface="Times New Roman"/>
              <a:ea typeface="ＭＳ Ｐゴシック"/>
              <a:cs typeface="Times New Roman"/>
            </a:endParaRPr>
          </a:p>
        </p:txBody>
      </p:sp>
      <p:sp>
        <p:nvSpPr>
          <p:cNvPr id="8" name="テキスト ボックス 9">
            <a:extLst>
              <a:ext uri="{FF2B5EF4-FFF2-40B4-BE49-F238E27FC236}">
                <a16:creationId xmlns:a16="http://schemas.microsoft.com/office/drawing/2014/main" id="{6FC522EA-1EC2-114E-7065-DA2706E31700}"/>
              </a:ext>
            </a:extLst>
          </p:cNvPr>
          <p:cNvSpPr txBox="1"/>
          <p:nvPr/>
        </p:nvSpPr>
        <p:spPr>
          <a:xfrm>
            <a:off x="7822740" y="4679716"/>
            <a:ext cx="2649388" cy="400110"/>
          </a:xfrm>
          <a:prstGeom prst="rect">
            <a:avLst/>
          </a:prstGeom>
          <a:solidFill>
            <a:schemeClr val="bg1"/>
          </a:solidFill>
          <a:ln>
            <a:noFill/>
          </a:ln>
        </p:spPr>
        <p:txBody>
          <a:bodyPr wrap="square" lIns="91440" tIns="45720" rIns="91440" bIns="45720" rtlCol="0" anchor="ctr">
            <a:spAutoFit/>
          </a:bodyPr>
          <a:lstStyle/>
          <a:p>
            <a:pPr>
              <a:spcBef>
                <a:spcPts val="600"/>
              </a:spcBef>
            </a:pPr>
            <a:r>
              <a:rPr lang="en-US" altLang="ja-JP" sz="2000">
                <a:solidFill>
                  <a:srgbClr val="FF0000"/>
                </a:solidFill>
                <a:latin typeface="Times New Roman"/>
                <a:ea typeface="ＭＳ Ｐゴシック"/>
                <a:cs typeface="Times New Roman"/>
              </a:rPr>
              <a:t>Python script </a:t>
            </a:r>
            <a:r>
              <a:rPr lang="en-US" sz="2000">
                <a:solidFill>
                  <a:srgbClr val="FF0000"/>
                </a:solidFill>
                <a:latin typeface="Times New Roman"/>
                <a:ea typeface="ＭＳ Ｐゴシック"/>
                <a:cs typeface="Times New Roman"/>
              </a:rPr>
              <a:t>window</a:t>
            </a:r>
            <a:endParaRPr lang="en-US" sz="2000">
              <a:solidFill>
                <a:srgbClr val="000000"/>
              </a:solidFill>
              <a:latin typeface="Times New Roman"/>
              <a:ea typeface="ＭＳ Ｐゴシック"/>
              <a:cs typeface="Times New Roman"/>
            </a:endParaRPr>
          </a:p>
        </p:txBody>
      </p:sp>
      <p:pic>
        <p:nvPicPr>
          <p:cNvPr id="2" name="radia_mcp_audio_04">
            <a:hlinkClick r:id="" action="ppaction://media"/>
            <a:extLst>
              <a:ext uri="{FF2B5EF4-FFF2-40B4-BE49-F238E27FC236}">
                <a16:creationId xmlns:a16="http://schemas.microsoft.com/office/drawing/2014/main" id="{3E824823-018D-CF33-7DCF-2AC02964EF8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91200" y="3124200"/>
            <a:ext cx="0" cy="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1746"/>
    </mc:Choice>
    <mc:Fallback>
      <p:transition spd="slow" advTm="617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12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8254D-6420-F44A-8641-1C28CBAD523F}"/>
            </a:ext>
          </a:extLst>
        </p:cNvPr>
        <p:cNvGrpSpPr/>
        <p:nvPr/>
      </p:nvGrpSpPr>
      <p:grpSpPr>
        <a:xfrm>
          <a:off x="0" y="0"/>
          <a:ext cx="0" cy="0"/>
          <a:chOff x="0" y="0"/>
          <a:chExt cx="0" cy="0"/>
        </a:xfrm>
      </p:grpSpPr>
      <p:sp>
        <p:nvSpPr>
          <p:cNvPr id="8" name="object 1">
            <a:extLst>
              <a:ext uri="{FF2B5EF4-FFF2-40B4-BE49-F238E27FC236}">
                <a16:creationId xmlns:a16="http://schemas.microsoft.com/office/drawing/2014/main" id="{104024B5-8AB7-A821-506B-6EA4E6EFD2E8}"/>
              </a:ext>
            </a:extLst>
          </p:cNvPr>
          <p:cNvSpPr/>
          <p:nvPr/>
        </p:nvSpPr>
        <p:spPr>
          <a:xfrm>
            <a:off x="-1" y="-2522"/>
            <a:ext cx="12192001" cy="586764"/>
          </a:xfrm>
          <a:prstGeom prst="rect">
            <a:avLst/>
          </a:prstGeom>
          <a:blipFill>
            <a:blip r:embed="rId5" cstate="print"/>
            <a:stretch>
              <a:fillRect b="-792997"/>
            </a:stretch>
          </a:blipFill>
        </p:spPr>
        <p:txBody>
          <a:bodyPr wrap="square" lIns="0" tIns="0" rIns="0" bIns="0" rtlCol="0">
            <a:spAutoFit/>
          </a:bodyPr>
          <a:lstStyle/>
          <a:p>
            <a:endParaRPr sz="3813"/>
          </a:p>
        </p:txBody>
      </p:sp>
      <p:sp>
        <p:nvSpPr>
          <p:cNvPr id="9" name="object 3">
            <a:extLst>
              <a:ext uri="{FF2B5EF4-FFF2-40B4-BE49-F238E27FC236}">
                <a16:creationId xmlns:a16="http://schemas.microsoft.com/office/drawing/2014/main" id="{EBDC4F4D-6A0F-4F6A-83F9-ABD8953820EA}"/>
              </a:ext>
            </a:extLst>
          </p:cNvPr>
          <p:cNvSpPr txBox="1"/>
          <p:nvPr/>
        </p:nvSpPr>
        <p:spPr>
          <a:xfrm>
            <a:off x="256030" y="124173"/>
            <a:ext cx="5469179" cy="333425"/>
          </a:xfrm>
          <a:prstGeom prst="rect">
            <a:avLst/>
          </a:prstGeom>
        </p:spPr>
        <p:txBody>
          <a:bodyPr vert="horz" wrap="square" lIns="0" tIns="0" rIns="0" bIns="0" rtlCol="0">
            <a:spAutoFit/>
          </a:bodyPr>
          <a:lstStyle/>
          <a:p>
            <a:pPr>
              <a:lnSpc>
                <a:spcPts val="2609"/>
              </a:lnSpc>
            </a:pPr>
            <a:r>
              <a:rPr lang="en-US" sz="2543">
                <a:solidFill>
                  <a:srgbClr val="FAFAFA"/>
                </a:solidFill>
                <a:latin typeface="Times New Roman" panose="02020603050405020304" pitchFamily="18" charset="0"/>
                <a:cs typeface="Times New Roman" panose="02020603050405020304" pitchFamily="18" charset="0"/>
              </a:rPr>
              <a:t>C++ Plugin</a:t>
            </a:r>
          </a:p>
        </p:txBody>
      </p:sp>
      <p:sp>
        <p:nvSpPr>
          <p:cNvPr id="16" name="テキスト ボックス 15">
            <a:extLst>
              <a:ext uri="{FF2B5EF4-FFF2-40B4-BE49-F238E27FC236}">
                <a16:creationId xmlns:a16="http://schemas.microsoft.com/office/drawing/2014/main" id="{EF21582B-C4FB-5F94-EA1C-BA709C81DA8A}"/>
              </a:ext>
            </a:extLst>
          </p:cNvPr>
          <p:cNvSpPr txBox="1"/>
          <p:nvPr/>
        </p:nvSpPr>
        <p:spPr>
          <a:xfrm>
            <a:off x="4323697" y="1026652"/>
            <a:ext cx="4318666" cy="679097"/>
          </a:xfrm>
          <a:prstGeom prst="rect">
            <a:avLst/>
          </a:prstGeom>
          <a:noFill/>
        </p:spPr>
        <p:txBody>
          <a:bodyPr wrap="square">
            <a:spAutoFit/>
          </a:bodyPr>
          <a:lstStyle/>
          <a:p>
            <a:r>
              <a:rPr lang="en-US" altLang="ja-JP" sz="3813">
                <a:latin typeface="Times New Roman" panose="02020603050405020304" pitchFamily="18" charset="0"/>
                <a:cs typeface="Times New Roman" panose="02020603050405020304" pitchFamily="18" charset="0"/>
              </a:rPr>
              <a:t>Cubit Plugin (C++)</a:t>
            </a:r>
            <a:endParaRPr lang="ja-JP" altLang="en-US" sz="3813">
              <a:latin typeface="Times New Roman" panose="02020603050405020304" pitchFamily="18" charset="0"/>
              <a:cs typeface="Times New Roman" panose="02020603050405020304" pitchFamily="18" charset="0"/>
            </a:endParaRPr>
          </a:p>
        </p:txBody>
      </p:sp>
      <p:pic>
        <p:nvPicPr>
          <p:cNvPr id="5" name="図 4">
            <a:extLst>
              <a:ext uri="{FF2B5EF4-FFF2-40B4-BE49-F238E27FC236}">
                <a16:creationId xmlns:a16="http://schemas.microsoft.com/office/drawing/2014/main" id="{52BBF568-F691-2D73-C2BC-3C327EF1AB9E}"/>
              </a:ext>
            </a:extLst>
          </p:cNvPr>
          <p:cNvPicPr>
            <a:picLocks noChangeAspect="1"/>
          </p:cNvPicPr>
          <p:nvPr/>
        </p:nvPicPr>
        <p:blipFill>
          <a:blip r:embed="rId6">
            <a:clrChange>
              <a:clrFrom>
                <a:srgbClr val="000000"/>
              </a:clrFrom>
              <a:clrTo>
                <a:srgbClr val="000000">
                  <a:alpha val="0"/>
                </a:srgbClr>
              </a:clrTo>
            </a:clrChange>
          </a:blip>
          <a:stretch>
            <a:fillRect/>
          </a:stretch>
        </p:blipFill>
        <p:spPr>
          <a:xfrm>
            <a:off x="9477774" y="612698"/>
            <a:ext cx="2212074" cy="1878176"/>
          </a:xfrm>
          <a:prstGeom prst="rect">
            <a:avLst/>
          </a:prstGeom>
        </p:spPr>
      </p:pic>
      <p:pic>
        <p:nvPicPr>
          <p:cNvPr id="6" name="図 5" descr="Introducing Coreform Cubit 2020 - YouTube">
            <a:extLst>
              <a:ext uri="{FF2B5EF4-FFF2-40B4-BE49-F238E27FC236}">
                <a16:creationId xmlns:a16="http://schemas.microsoft.com/office/drawing/2014/main" id="{F3F01BD3-6576-F88E-75F6-DBBCB9DE3DCE}"/>
              </a:ext>
            </a:extLst>
          </p:cNvPr>
          <p:cNvPicPr>
            <a:picLocks noChangeAspect="1"/>
          </p:cNvPicPr>
          <p:nvPr/>
        </p:nvPicPr>
        <p:blipFill>
          <a:blip r:embed="rId7"/>
          <a:srcRect b="21771"/>
          <a:stretch>
            <a:fillRect/>
          </a:stretch>
        </p:blipFill>
        <p:spPr>
          <a:xfrm>
            <a:off x="1198849" y="956270"/>
            <a:ext cx="2466975" cy="1445563"/>
          </a:xfrm>
          <a:prstGeom prst="rect">
            <a:avLst/>
          </a:prstGeom>
        </p:spPr>
      </p:pic>
      <p:sp>
        <p:nvSpPr>
          <p:cNvPr id="7" name="矢印: 右 6">
            <a:extLst>
              <a:ext uri="{FF2B5EF4-FFF2-40B4-BE49-F238E27FC236}">
                <a16:creationId xmlns:a16="http://schemas.microsoft.com/office/drawing/2014/main" id="{9F029C1C-7C88-2B58-911F-FD8A38020A9D}"/>
              </a:ext>
            </a:extLst>
          </p:cNvPr>
          <p:cNvSpPr/>
          <p:nvPr/>
        </p:nvSpPr>
        <p:spPr>
          <a:xfrm>
            <a:off x="4447010" y="1705749"/>
            <a:ext cx="4072040" cy="30902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0747881-90A9-C8A2-52A5-28DCE114E2C8}"/>
              </a:ext>
            </a:extLst>
          </p:cNvPr>
          <p:cNvSpPr txBox="1"/>
          <p:nvPr/>
        </p:nvSpPr>
        <p:spPr>
          <a:xfrm>
            <a:off x="9414263" y="2386903"/>
            <a:ext cx="2487457" cy="492443"/>
          </a:xfrm>
          <a:prstGeom prst="rect">
            <a:avLst/>
          </a:prstGeom>
          <a:noFill/>
        </p:spPr>
        <p:txBody>
          <a:bodyPr wrap="square">
            <a:spAutoFit/>
          </a:bodyPr>
          <a:lstStyle/>
          <a:p>
            <a:r>
              <a:rPr lang="en-US" altLang="ja-JP" sz="2600" err="1">
                <a:latin typeface="Times New Roman" panose="02020603050405020304" pitchFamily="18" charset="0"/>
                <a:cs typeface="Times New Roman" panose="02020603050405020304" pitchFamily="18" charset="0"/>
              </a:rPr>
              <a:t>Netgen</a:t>
            </a:r>
            <a:r>
              <a:rPr lang="en-US" altLang="ja-JP" sz="2600">
                <a:latin typeface="Times New Roman" panose="02020603050405020304" pitchFamily="18" charset="0"/>
                <a:cs typeface="Times New Roman" panose="02020603050405020304" pitchFamily="18" charset="0"/>
              </a:rPr>
              <a:t>/</a:t>
            </a:r>
            <a:r>
              <a:rPr lang="en-US" altLang="ja-JP" sz="2600" err="1">
                <a:latin typeface="Times New Roman" panose="02020603050405020304" pitchFamily="18" charset="0"/>
                <a:cs typeface="Times New Roman" panose="02020603050405020304" pitchFamily="18" charset="0"/>
              </a:rPr>
              <a:t>NGSolve</a:t>
            </a:r>
            <a:endParaRPr lang="ja-JP" altLang="en-US" sz="260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A8A08FE-6295-CEC9-BF5F-2E92AF454FE6}"/>
              </a:ext>
            </a:extLst>
          </p:cNvPr>
          <p:cNvPicPr>
            <a:picLocks noChangeAspect="1"/>
          </p:cNvPicPr>
          <p:nvPr/>
        </p:nvPicPr>
        <p:blipFill>
          <a:blip r:embed="rId8"/>
          <a:srcRect r="164" b="48645"/>
          <a:stretch>
            <a:fillRect/>
          </a:stretch>
        </p:blipFill>
        <p:spPr>
          <a:xfrm>
            <a:off x="11322" y="2881085"/>
            <a:ext cx="8861811" cy="3978106"/>
          </a:xfrm>
          <a:prstGeom prst="rect">
            <a:avLst/>
          </a:prstGeom>
        </p:spPr>
      </p:pic>
      <p:pic>
        <p:nvPicPr>
          <p:cNvPr id="4" name="Picture 3">
            <a:extLst>
              <a:ext uri="{FF2B5EF4-FFF2-40B4-BE49-F238E27FC236}">
                <a16:creationId xmlns:a16="http://schemas.microsoft.com/office/drawing/2014/main" id="{3FE3F37A-A706-DEF4-DB43-A71DBEA4D95A}"/>
              </a:ext>
            </a:extLst>
          </p:cNvPr>
          <p:cNvPicPr>
            <a:picLocks noChangeAspect="1"/>
          </p:cNvPicPr>
          <p:nvPr/>
        </p:nvPicPr>
        <p:blipFill>
          <a:blip r:embed="rId9"/>
          <a:stretch>
            <a:fillRect/>
          </a:stretch>
        </p:blipFill>
        <p:spPr>
          <a:xfrm>
            <a:off x="5700487" y="2891291"/>
            <a:ext cx="6480629" cy="3971019"/>
          </a:xfrm>
          <a:prstGeom prst="rect">
            <a:avLst/>
          </a:prstGeom>
        </p:spPr>
      </p:pic>
      <p:sp>
        <p:nvSpPr>
          <p:cNvPr id="12" name="四角形: 角を丸くする 28">
            <a:extLst>
              <a:ext uri="{FF2B5EF4-FFF2-40B4-BE49-F238E27FC236}">
                <a16:creationId xmlns:a16="http://schemas.microsoft.com/office/drawing/2014/main" id="{61E0B282-C8D9-6205-F1C2-3C59812CF630}"/>
              </a:ext>
            </a:extLst>
          </p:cNvPr>
          <p:cNvSpPr/>
          <p:nvPr/>
        </p:nvSpPr>
        <p:spPr>
          <a:xfrm>
            <a:off x="5747226" y="4177384"/>
            <a:ext cx="1354830" cy="450681"/>
          </a:xfrm>
          <a:prstGeom prst="roundRect">
            <a:avLst/>
          </a:prstGeom>
          <a:noFill/>
          <a:ln w="444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3813"/>
          </a:p>
        </p:txBody>
      </p:sp>
      <p:sp>
        <p:nvSpPr>
          <p:cNvPr id="13" name="四角形: 角を丸くする 28">
            <a:extLst>
              <a:ext uri="{FF2B5EF4-FFF2-40B4-BE49-F238E27FC236}">
                <a16:creationId xmlns:a16="http://schemas.microsoft.com/office/drawing/2014/main" id="{8F2CFE82-ED9E-1F9D-43A7-72988F50D341}"/>
              </a:ext>
            </a:extLst>
          </p:cNvPr>
          <p:cNvSpPr/>
          <p:nvPr/>
        </p:nvSpPr>
        <p:spPr>
          <a:xfrm>
            <a:off x="2430712" y="3132355"/>
            <a:ext cx="1884600" cy="1880337"/>
          </a:xfrm>
          <a:prstGeom prst="roundRect">
            <a:avLst/>
          </a:prstGeom>
          <a:noFill/>
          <a:ln w="444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3813"/>
          </a:p>
        </p:txBody>
      </p:sp>
      <p:sp>
        <p:nvSpPr>
          <p:cNvPr id="15" name="テキスト ボックス 9">
            <a:extLst>
              <a:ext uri="{FF2B5EF4-FFF2-40B4-BE49-F238E27FC236}">
                <a16:creationId xmlns:a16="http://schemas.microsoft.com/office/drawing/2014/main" id="{2CE9E750-5DAD-0CF0-8E76-915657E03B27}"/>
              </a:ext>
            </a:extLst>
          </p:cNvPr>
          <p:cNvSpPr txBox="1"/>
          <p:nvPr/>
        </p:nvSpPr>
        <p:spPr>
          <a:xfrm>
            <a:off x="3693426" y="2952516"/>
            <a:ext cx="1495501" cy="400110"/>
          </a:xfrm>
          <a:prstGeom prst="rect">
            <a:avLst/>
          </a:prstGeom>
          <a:solidFill>
            <a:schemeClr val="bg1"/>
          </a:solidFill>
          <a:ln>
            <a:noFill/>
          </a:ln>
        </p:spPr>
        <p:txBody>
          <a:bodyPr wrap="square" lIns="91440" tIns="45720" rIns="91440" bIns="45720" rtlCol="0" anchor="ctr">
            <a:spAutoFit/>
          </a:bodyPr>
          <a:lstStyle/>
          <a:p>
            <a:pPr>
              <a:spcBef>
                <a:spcPts val="600"/>
              </a:spcBef>
            </a:pPr>
            <a:r>
              <a:rPr lang="en-US" sz="2000">
                <a:solidFill>
                  <a:srgbClr val="FF0000"/>
                </a:solidFill>
                <a:latin typeface="Times New Roman"/>
                <a:ea typeface="ＭＳ Ｐゴシック"/>
                <a:cs typeface="Times New Roman"/>
              </a:rPr>
              <a:t>Cubit Plugin</a:t>
            </a:r>
          </a:p>
        </p:txBody>
      </p:sp>
      <p:sp>
        <p:nvSpPr>
          <p:cNvPr id="17" name="テキスト ボックス 9">
            <a:extLst>
              <a:ext uri="{FF2B5EF4-FFF2-40B4-BE49-F238E27FC236}">
                <a16:creationId xmlns:a16="http://schemas.microsoft.com/office/drawing/2014/main" id="{CEDB4AC4-B954-CBA2-C178-A02069F2F7A2}"/>
              </a:ext>
            </a:extLst>
          </p:cNvPr>
          <p:cNvSpPr txBox="1"/>
          <p:nvPr/>
        </p:nvSpPr>
        <p:spPr>
          <a:xfrm>
            <a:off x="9441083" y="2956143"/>
            <a:ext cx="2460700" cy="400110"/>
          </a:xfrm>
          <a:prstGeom prst="rect">
            <a:avLst/>
          </a:prstGeom>
          <a:solidFill>
            <a:schemeClr val="bg1"/>
          </a:solidFill>
          <a:ln>
            <a:noFill/>
          </a:ln>
        </p:spPr>
        <p:txBody>
          <a:bodyPr wrap="square" lIns="91440" tIns="45720" rIns="91440" bIns="45720" rtlCol="0" anchor="ctr">
            <a:spAutoFit/>
          </a:bodyPr>
          <a:lstStyle/>
          <a:p>
            <a:pPr>
              <a:spcBef>
                <a:spcPts val="600"/>
              </a:spcBef>
            </a:pPr>
            <a:r>
              <a:rPr lang="en-US" sz="2000">
                <a:solidFill>
                  <a:srgbClr val="FF0000"/>
                </a:solidFill>
                <a:latin typeface="Times New Roman"/>
                <a:ea typeface="ＭＳ Ｐゴシック"/>
                <a:cs typeface="Times New Roman"/>
              </a:rPr>
              <a:t>Cubit Plugin Window</a:t>
            </a:r>
          </a:p>
        </p:txBody>
      </p:sp>
      <p:pic>
        <p:nvPicPr>
          <p:cNvPr id="2" name="radia_mcp_audio_05">
            <a:hlinkClick r:id="" action="ppaction://media"/>
            <a:extLst>
              <a:ext uri="{FF2B5EF4-FFF2-40B4-BE49-F238E27FC236}">
                <a16:creationId xmlns:a16="http://schemas.microsoft.com/office/drawing/2014/main" id="{0CBBB607-7F49-238D-3BC6-866F64279DE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791200" y="3124200"/>
            <a:ext cx="0" cy="0"/>
          </a:xfrm>
          <a:prstGeom prst="rect">
            <a:avLst/>
          </a:prstGeom>
        </p:spPr>
      </p:pic>
    </p:spTree>
    <p:extLst>
      <p:ext uri="{BB962C8B-B14F-4D97-AF65-F5344CB8AC3E}">
        <p14:creationId xmlns:p14="http://schemas.microsoft.com/office/powerpoint/2010/main" val="1217317532"/>
      </p:ext>
    </p:extLst>
  </p:cSld>
  <p:clrMapOvr>
    <a:masterClrMapping/>
  </p:clrMapOvr>
  <mc:AlternateContent xmlns:mc="http://schemas.openxmlformats.org/markup-compatibility/2006">
    <mc:Choice xmlns:p14="http://schemas.microsoft.com/office/powerpoint/2010/main" Requires="p14">
      <p:transition spd="slow" p14:dur="2000" advTm="31578"/>
    </mc:Choice>
    <mc:Fallback>
      <p:transition spd="slow" advTm="315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11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C00B6-26C0-9A7B-412C-C3EA6C4D6218}"/>
            </a:ext>
          </a:extLst>
        </p:cNvPr>
        <p:cNvGrpSpPr/>
        <p:nvPr/>
      </p:nvGrpSpPr>
      <p:grpSpPr>
        <a:xfrm>
          <a:off x="0" y="0"/>
          <a:ext cx="0" cy="0"/>
          <a:chOff x="0" y="0"/>
          <a:chExt cx="0" cy="0"/>
        </a:xfrm>
      </p:grpSpPr>
      <p:sp>
        <p:nvSpPr>
          <p:cNvPr id="8" name="object 1">
            <a:extLst>
              <a:ext uri="{FF2B5EF4-FFF2-40B4-BE49-F238E27FC236}">
                <a16:creationId xmlns:a16="http://schemas.microsoft.com/office/drawing/2014/main" id="{183707E8-218A-383A-28F3-AED17ADB649A}"/>
              </a:ext>
            </a:extLst>
          </p:cNvPr>
          <p:cNvSpPr/>
          <p:nvPr/>
        </p:nvSpPr>
        <p:spPr>
          <a:xfrm>
            <a:off x="-1" y="-2522"/>
            <a:ext cx="12192001" cy="586764"/>
          </a:xfrm>
          <a:prstGeom prst="rect">
            <a:avLst/>
          </a:prstGeom>
          <a:blipFill>
            <a:blip r:embed="rId5" cstate="print"/>
            <a:stretch>
              <a:fillRect b="-792997"/>
            </a:stretch>
          </a:blipFill>
        </p:spPr>
        <p:txBody>
          <a:bodyPr wrap="square" lIns="0" tIns="0" rIns="0" bIns="0" rtlCol="0">
            <a:spAutoFit/>
          </a:bodyPr>
          <a:lstStyle/>
          <a:p>
            <a:endParaRPr sz="3813"/>
          </a:p>
        </p:txBody>
      </p:sp>
      <p:sp>
        <p:nvSpPr>
          <p:cNvPr id="9" name="object 3">
            <a:extLst>
              <a:ext uri="{FF2B5EF4-FFF2-40B4-BE49-F238E27FC236}">
                <a16:creationId xmlns:a16="http://schemas.microsoft.com/office/drawing/2014/main" id="{89676DE2-5FA0-1B02-9928-B3DCD5C32244}"/>
              </a:ext>
            </a:extLst>
          </p:cNvPr>
          <p:cNvSpPr txBox="1"/>
          <p:nvPr/>
        </p:nvSpPr>
        <p:spPr>
          <a:xfrm>
            <a:off x="256030" y="124173"/>
            <a:ext cx="5469179" cy="333425"/>
          </a:xfrm>
          <a:prstGeom prst="rect">
            <a:avLst/>
          </a:prstGeom>
        </p:spPr>
        <p:txBody>
          <a:bodyPr vert="horz" wrap="square" lIns="0" tIns="0" rIns="0" bIns="0" rtlCol="0">
            <a:spAutoFit/>
          </a:bodyPr>
          <a:lstStyle/>
          <a:p>
            <a:pPr>
              <a:lnSpc>
                <a:spcPts val="2609"/>
              </a:lnSpc>
            </a:pPr>
            <a:r>
              <a:rPr lang="en-US" sz="2543">
                <a:solidFill>
                  <a:srgbClr val="FAFAFA"/>
                </a:solidFill>
                <a:latin typeface="Times New Roman" panose="02020603050405020304" pitchFamily="18" charset="0"/>
                <a:cs typeface="Times New Roman" panose="02020603050405020304" pitchFamily="18" charset="0"/>
              </a:rPr>
              <a:t>CAD Kernel: ACIS vs Open Cascade</a:t>
            </a:r>
          </a:p>
        </p:txBody>
      </p:sp>
      <p:pic>
        <p:nvPicPr>
          <p:cNvPr id="3" name="図 2">
            <a:extLst>
              <a:ext uri="{FF2B5EF4-FFF2-40B4-BE49-F238E27FC236}">
                <a16:creationId xmlns:a16="http://schemas.microsoft.com/office/drawing/2014/main" id="{533C7398-BA82-9621-C850-1085735BF13F}"/>
              </a:ext>
            </a:extLst>
          </p:cNvPr>
          <p:cNvPicPr>
            <a:picLocks noChangeAspect="1"/>
          </p:cNvPicPr>
          <p:nvPr/>
        </p:nvPicPr>
        <p:blipFill>
          <a:blip r:embed="rId6"/>
          <a:stretch>
            <a:fillRect/>
          </a:stretch>
        </p:blipFill>
        <p:spPr>
          <a:xfrm>
            <a:off x="1198849" y="3405789"/>
            <a:ext cx="2532909" cy="2200724"/>
          </a:xfrm>
          <a:prstGeom prst="rect">
            <a:avLst/>
          </a:prstGeom>
        </p:spPr>
      </p:pic>
      <p:pic>
        <p:nvPicPr>
          <p:cNvPr id="11" name="図 10">
            <a:extLst>
              <a:ext uri="{FF2B5EF4-FFF2-40B4-BE49-F238E27FC236}">
                <a16:creationId xmlns:a16="http://schemas.microsoft.com/office/drawing/2014/main" id="{6D2AC245-5A5A-78E7-97DC-C95C7DFC75C5}"/>
              </a:ext>
            </a:extLst>
          </p:cNvPr>
          <p:cNvPicPr>
            <a:picLocks noChangeAspect="1"/>
          </p:cNvPicPr>
          <p:nvPr/>
        </p:nvPicPr>
        <p:blipFill>
          <a:blip r:embed="rId7"/>
          <a:srcRect t="29522"/>
          <a:stretch>
            <a:fillRect/>
          </a:stretch>
        </p:blipFill>
        <p:spPr>
          <a:xfrm>
            <a:off x="9230844" y="3291682"/>
            <a:ext cx="2751354" cy="2420681"/>
          </a:xfrm>
          <a:prstGeom prst="rect">
            <a:avLst/>
          </a:prstGeom>
        </p:spPr>
      </p:pic>
      <p:sp>
        <p:nvSpPr>
          <p:cNvPr id="12" name="テキスト ボックス 11">
            <a:extLst>
              <a:ext uri="{FF2B5EF4-FFF2-40B4-BE49-F238E27FC236}">
                <a16:creationId xmlns:a16="http://schemas.microsoft.com/office/drawing/2014/main" id="{4DE1C676-1C7B-808D-E3AF-799391E75F9C}"/>
              </a:ext>
            </a:extLst>
          </p:cNvPr>
          <p:cNvSpPr txBox="1"/>
          <p:nvPr/>
        </p:nvSpPr>
        <p:spPr>
          <a:xfrm>
            <a:off x="1551296" y="5539711"/>
            <a:ext cx="2487457" cy="492443"/>
          </a:xfrm>
          <a:prstGeom prst="rect">
            <a:avLst/>
          </a:prstGeom>
          <a:noFill/>
        </p:spPr>
        <p:txBody>
          <a:bodyPr wrap="square">
            <a:spAutoFit/>
          </a:bodyPr>
          <a:lstStyle/>
          <a:p>
            <a:r>
              <a:rPr lang="en-US" altLang="ja-JP" sz="2600">
                <a:latin typeface="Times New Roman" panose="02020603050405020304" pitchFamily="18" charset="0"/>
                <a:cs typeface="Times New Roman" panose="02020603050405020304" pitchFamily="18" charset="0"/>
              </a:rPr>
              <a:t>ACIS kernel</a:t>
            </a:r>
            <a:endParaRPr lang="ja-JP" altLang="en-US" sz="2600">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8CCE84BE-DB4B-DE61-B4EE-BE41357D3ECC}"/>
              </a:ext>
            </a:extLst>
          </p:cNvPr>
          <p:cNvSpPr txBox="1"/>
          <p:nvPr/>
        </p:nvSpPr>
        <p:spPr>
          <a:xfrm>
            <a:off x="9754428" y="5516335"/>
            <a:ext cx="2487457" cy="492443"/>
          </a:xfrm>
          <a:prstGeom prst="rect">
            <a:avLst/>
          </a:prstGeom>
          <a:noFill/>
        </p:spPr>
        <p:txBody>
          <a:bodyPr wrap="square">
            <a:spAutoFit/>
          </a:bodyPr>
          <a:lstStyle/>
          <a:p>
            <a:r>
              <a:rPr lang="en-US" altLang="ja-JP" sz="2600">
                <a:latin typeface="Times New Roman" panose="02020603050405020304" pitchFamily="18" charset="0"/>
                <a:cs typeface="Times New Roman" panose="02020603050405020304" pitchFamily="18" charset="0"/>
              </a:rPr>
              <a:t>OCC kernel</a:t>
            </a:r>
            <a:endParaRPr lang="ja-JP" altLang="en-US" sz="2600">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0A3BFFB7-A99A-7B1C-815D-F5BD96756EF6}"/>
              </a:ext>
            </a:extLst>
          </p:cNvPr>
          <p:cNvSpPr txBox="1"/>
          <p:nvPr/>
        </p:nvSpPr>
        <p:spPr>
          <a:xfrm>
            <a:off x="7188616" y="2987998"/>
            <a:ext cx="3009626" cy="492443"/>
          </a:xfrm>
          <a:prstGeom prst="rect">
            <a:avLst/>
          </a:prstGeom>
          <a:noFill/>
        </p:spPr>
        <p:txBody>
          <a:bodyPr wrap="square">
            <a:spAutoFit/>
          </a:bodyPr>
          <a:lstStyle/>
          <a:p>
            <a:r>
              <a:rPr lang="en-US" altLang="ja-JP" sz="2600">
                <a:latin typeface="Times New Roman" panose="02020603050405020304" pitchFamily="18" charset="0"/>
                <a:cs typeface="Times New Roman" panose="02020603050405020304" pitchFamily="18" charset="0"/>
              </a:rPr>
              <a:t>Unexpected seam</a:t>
            </a:r>
            <a:endParaRPr lang="ja-JP" altLang="en-US" sz="2600">
              <a:latin typeface="Times New Roman" panose="02020603050405020304" pitchFamily="18" charset="0"/>
              <a:cs typeface="Times New Roman" panose="02020603050405020304" pitchFamily="18" charset="0"/>
            </a:endParaRPr>
          </a:p>
        </p:txBody>
      </p:sp>
      <p:sp>
        <p:nvSpPr>
          <p:cNvPr id="15" name="円弧 14">
            <a:extLst>
              <a:ext uri="{FF2B5EF4-FFF2-40B4-BE49-F238E27FC236}">
                <a16:creationId xmlns:a16="http://schemas.microsoft.com/office/drawing/2014/main" id="{C4D89873-4882-7859-A9DA-19C6CEBD5ABB}"/>
              </a:ext>
            </a:extLst>
          </p:cNvPr>
          <p:cNvSpPr/>
          <p:nvPr/>
        </p:nvSpPr>
        <p:spPr>
          <a:xfrm>
            <a:off x="8169845" y="3284413"/>
            <a:ext cx="2940552" cy="1645759"/>
          </a:xfrm>
          <a:prstGeom prst="arc">
            <a:avLst>
              <a:gd name="adj1" fmla="val 16200000"/>
              <a:gd name="adj2" fmla="val 21550343"/>
            </a:avLst>
          </a:prstGeom>
          <a:ln>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0A26AB5C-F867-77F5-0E45-7C680A8FFF37}"/>
              </a:ext>
            </a:extLst>
          </p:cNvPr>
          <p:cNvSpPr txBox="1"/>
          <p:nvPr/>
        </p:nvSpPr>
        <p:spPr>
          <a:xfrm>
            <a:off x="4594988" y="3875360"/>
            <a:ext cx="4318666" cy="679097"/>
          </a:xfrm>
          <a:prstGeom prst="rect">
            <a:avLst/>
          </a:prstGeom>
          <a:noFill/>
        </p:spPr>
        <p:txBody>
          <a:bodyPr wrap="square">
            <a:spAutoFit/>
          </a:bodyPr>
          <a:lstStyle/>
          <a:p>
            <a:r>
              <a:rPr lang="en-US" altLang="ja-JP" sz="3813">
                <a:latin typeface="Times New Roman" panose="02020603050405020304" pitchFamily="18" charset="0"/>
                <a:cs typeface="Times New Roman" panose="02020603050405020304" pitchFamily="18" charset="0"/>
              </a:rPr>
              <a:t>STEP export/import</a:t>
            </a:r>
            <a:endParaRPr lang="ja-JP" altLang="en-US" sz="3813">
              <a:latin typeface="Times New Roman" panose="02020603050405020304" pitchFamily="18" charset="0"/>
              <a:cs typeface="Times New Roman" panose="02020603050405020304" pitchFamily="18" charset="0"/>
            </a:endParaRPr>
          </a:p>
        </p:txBody>
      </p:sp>
      <p:sp>
        <p:nvSpPr>
          <p:cNvPr id="19" name="矢印: 右 18">
            <a:extLst>
              <a:ext uri="{FF2B5EF4-FFF2-40B4-BE49-F238E27FC236}">
                <a16:creationId xmlns:a16="http://schemas.microsoft.com/office/drawing/2014/main" id="{92658BF4-22DC-6166-E5F4-0452E420EDD0}"/>
              </a:ext>
            </a:extLst>
          </p:cNvPr>
          <p:cNvSpPr/>
          <p:nvPr/>
        </p:nvSpPr>
        <p:spPr>
          <a:xfrm>
            <a:off x="4644841" y="4621152"/>
            <a:ext cx="4072040" cy="30902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E0F2B51F-A6BB-1F22-D012-9F912EC58828}"/>
              </a:ext>
            </a:extLst>
          </p:cNvPr>
          <p:cNvSpPr txBox="1"/>
          <p:nvPr/>
        </p:nvSpPr>
        <p:spPr>
          <a:xfrm>
            <a:off x="4323697" y="1026652"/>
            <a:ext cx="4318666" cy="679097"/>
          </a:xfrm>
          <a:prstGeom prst="rect">
            <a:avLst/>
          </a:prstGeom>
          <a:noFill/>
        </p:spPr>
        <p:txBody>
          <a:bodyPr wrap="square">
            <a:spAutoFit/>
          </a:bodyPr>
          <a:lstStyle/>
          <a:p>
            <a:r>
              <a:rPr lang="en-US" altLang="ja-JP" sz="3813">
                <a:latin typeface="Times New Roman" panose="02020603050405020304" pitchFamily="18" charset="0"/>
                <a:cs typeface="Times New Roman" panose="02020603050405020304" pitchFamily="18" charset="0"/>
              </a:rPr>
              <a:t>Cubit Plugin (C++)</a:t>
            </a:r>
            <a:endParaRPr lang="ja-JP" altLang="en-US" sz="3813">
              <a:latin typeface="Times New Roman" panose="02020603050405020304" pitchFamily="18" charset="0"/>
              <a:cs typeface="Times New Roman" panose="02020603050405020304" pitchFamily="18" charset="0"/>
            </a:endParaRPr>
          </a:p>
        </p:txBody>
      </p:sp>
      <p:pic>
        <p:nvPicPr>
          <p:cNvPr id="23" name="図 22">
            <a:extLst>
              <a:ext uri="{FF2B5EF4-FFF2-40B4-BE49-F238E27FC236}">
                <a16:creationId xmlns:a16="http://schemas.microsoft.com/office/drawing/2014/main" id="{009D9B0E-0F3D-AF1C-AA6D-AC9609DAE5FF}"/>
              </a:ext>
            </a:extLst>
          </p:cNvPr>
          <p:cNvPicPr>
            <a:picLocks noChangeAspect="1"/>
          </p:cNvPicPr>
          <p:nvPr/>
        </p:nvPicPr>
        <p:blipFill>
          <a:blip r:embed="rId8">
            <a:clrChange>
              <a:clrFrom>
                <a:srgbClr val="000000"/>
              </a:clrFrom>
              <a:clrTo>
                <a:srgbClr val="000000">
                  <a:alpha val="0"/>
                </a:srgbClr>
              </a:clrTo>
            </a:clrChange>
          </a:blip>
          <a:stretch>
            <a:fillRect/>
          </a:stretch>
        </p:blipFill>
        <p:spPr>
          <a:xfrm>
            <a:off x="9477774" y="612698"/>
            <a:ext cx="2212074" cy="1878176"/>
          </a:xfrm>
          <a:prstGeom prst="rect">
            <a:avLst/>
          </a:prstGeom>
        </p:spPr>
      </p:pic>
      <p:pic>
        <p:nvPicPr>
          <p:cNvPr id="24" name="図 23" descr="Introducing Coreform Cubit 2020 - YouTube">
            <a:extLst>
              <a:ext uri="{FF2B5EF4-FFF2-40B4-BE49-F238E27FC236}">
                <a16:creationId xmlns:a16="http://schemas.microsoft.com/office/drawing/2014/main" id="{17BBEB4C-AA17-8EB6-717C-0FA33997FA66}"/>
              </a:ext>
            </a:extLst>
          </p:cNvPr>
          <p:cNvPicPr>
            <a:picLocks noChangeAspect="1"/>
          </p:cNvPicPr>
          <p:nvPr/>
        </p:nvPicPr>
        <p:blipFill>
          <a:blip r:embed="rId9"/>
          <a:srcRect b="21771"/>
          <a:stretch>
            <a:fillRect/>
          </a:stretch>
        </p:blipFill>
        <p:spPr>
          <a:xfrm>
            <a:off x="1198849" y="956270"/>
            <a:ext cx="2466975" cy="1445563"/>
          </a:xfrm>
          <a:prstGeom prst="rect">
            <a:avLst/>
          </a:prstGeom>
        </p:spPr>
      </p:pic>
      <p:sp>
        <p:nvSpPr>
          <p:cNvPr id="25" name="矢印: 右 24">
            <a:extLst>
              <a:ext uri="{FF2B5EF4-FFF2-40B4-BE49-F238E27FC236}">
                <a16:creationId xmlns:a16="http://schemas.microsoft.com/office/drawing/2014/main" id="{5CD13F9D-88B7-0032-F2E0-DF5CEE9A8F9F}"/>
              </a:ext>
            </a:extLst>
          </p:cNvPr>
          <p:cNvSpPr/>
          <p:nvPr/>
        </p:nvSpPr>
        <p:spPr>
          <a:xfrm>
            <a:off x="4447010" y="1705749"/>
            <a:ext cx="4072040" cy="30902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64906AD7-786E-5F2B-AC33-AC7AB20FC202}"/>
              </a:ext>
            </a:extLst>
          </p:cNvPr>
          <p:cNvSpPr txBox="1"/>
          <p:nvPr/>
        </p:nvSpPr>
        <p:spPr>
          <a:xfrm>
            <a:off x="9414263" y="2386903"/>
            <a:ext cx="2487457" cy="492443"/>
          </a:xfrm>
          <a:prstGeom prst="rect">
            <a:avLst/>
          </a:prstGeom>
          <a:noFill/>
        </p:spPr>
        <p:txBody>
          <a:bodyPr wrap="square">
            <a:spAutoFit/>
          </a:bodyPr>
          <a:lstStyle/>
          <a:p>
            <a:r>
              <a:rPr lang="en-US" altLang="ja-JP" sz="2600" err="1">
                <a:latin typeface="Times New Roman" panose="02020603050405020304" pitchFamily="18" charset="0"/>
                <a:cs typeface="Times New Roman" panose="02020603050405020304" pitchFamily="18" charset="0"/>
              </a:rPr>
              <a:t>Netgen</a:t>
            </a:r>
            <a:r>
              <a:rPr lang="en-US" altLang="ja-JP" sz="2600">
                <a:latin typeface="Times New Roman" panose="02020603050405020304" pitchFamily="18" charset="0"/>
                <a:cs typeface="Times New Roman" panose="02020603050405020304" pitchFamily="18" charset="0"/>
              </a:rPr>
              <a:t>/</a:t>
            </a:r>
            <a:r>
              <a:rPr lang="en-US" altLang="ja-JP" sz="2600" err="1">
                <a:latin typeface="Times New Roman" panose="02020603050405020304" pitchFamily="18" charset="0"/>
                <a:cs typeface="Times New Roman" panose="02020603050405020304" pitchFamily="18" charset="0"/>
              </a:rPr>
              <a:t>NGSolve</a:t>
            </a:r>
            <a:endParaRPr lang="ja-JP" altLang="en-US" sz="2600">
              <a:latin typeface="Times New Roman" panose="02020603050405020304" pitchFamily="18" charset="0"/>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59688A29-CB44-72B9-B013-18E5DD0B8B01}"/>
              </a:ext>
            </a:extLst>
          </p:cNvPr>
          <p:cNvSpPr txBox="1"/>
          <p:nvPr/>
        </p:nvSpPr>
        <p:spPr>
          <a:xfrm>
            <a:off x="4655029" y="5226587"/>
            <a:ext cx="4318666" cy="679097"/>
          </a:xfrm>
          <a:prstGeom prst="rect">
            <a:avLst/>
          </a:prstGeom>
          <a:noFill/>
        </p:spPr>
        <p:txBody>
          <a:bodyPr wrap="square">
            <a:spAutoFit/>
          </a:bodyPr>
          <a:lstStyle/>
          <a:p>
            <a:r>
              <a:rPr lang="en-US" altLang="ja-JP" sz="3813">
                <a:solidFill>
                  <a:srgbClr val="FF0000"/>
                </a:solidFill>
                <a:latin typeface="Times New Roman" panose="02020603050405020304" pitchFamily="18" charset="0"/>
                <a:cs typeface="Times New Roman" panose="02020603050405020304" pitchFamily="18" charset="0"/>
              </a:rPr>
              <a:t>NOT compatible!</a:t>
            </a:r>
            <a:endParaRPr lang="ja-JP" altLang="en-US" sz="3813">
              <a:solidFill>
                <a:srgbClr val="FF0000"/>
              </a:solidFill>
              <a:latin typeface="Times New Roman" panose="02020603050405020304" pitchFamily="18" charset="0"/>
              <a:cs typeface="Times New Roman" panose="02020603050405020304" pitchFamily="18" charset="0"/>
            </a:endParaRPr>
          </a:p>
        </p:txBody>
      </p:sp>
      <p:pic>
        <p:nvPicPr>
          <p:cNvPr id="2" name="radia_mcp_audio_06">
            <a:hlinkClick r:id="" action="ppaction://media"/>
            <a:extLst>
              <a:ext uri="{FF2B5EF4-FFF2-40B4-BE49-F238E27FC236}">
                <a16:creationId xmlns:a16="http://schemas.microsoft.com/office/drawing/2014/main" id="{DBB38A81-C1C9-1833-9B9E-520E6BE0823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791200" y="3124200"/>
            <a:ext cx="0" cy="0"/>
          </a:xfrm>
          <a:prstGeom prst="rect">
            <a:avLst/>
          </a:prstGeom>
        </p:spPr>
      </p:pic>
    </p:spTree>
    <p:extLst>
      <p:ext uri="{BB962C8B-B14F-4D97-AF65-F5344CB8AC3E}">
        <p14:creationId xmlns:p14="http://schemas.microsoft.com/office/powerpoint/2010/main" val="1510952652"/>
      </p:ext>
    </p:extLst>
  </p:cSld>
  <p:clrMapOvr>
    <a:masterClrMapping/>
  </p:clrMapOvr>
  <mc:AlternateContent xmlns:mc="http://schemas.openxmlformats.org/markup-compatibility/2006">
    <mc:Choice xmlns:p14="http://schemas.microsoft.com/office/powerpoint/2010/main" Requires="p14">
      <p:transition spd="slow" p14:dur="2000" advTm="44538"/>
    </mc:Choice>
    <mc:Fallback>
      <p:transition spd="slow" advTm="445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40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5637F-E5C3-F00E-C17A-9C7E835A6977}"/>
            </a:ext>
          </a:extLst>
        </p:cNvPr>
        <p:cNvGrpSpPr/>
        <p:nvPr/>
      </p:nvGrpSpPr>
      <p:grpSpPr>
        <a:xfrm>
          <a:off x="0" y="0"/>
          <a:ext cx="0" cy="0"/>
          <a:chOff x="0" y="0"/>
          <a:chExt cx="0" cy="0"/>
        </a:xfrm>
      </p:grpSpPr>
      <p:sp>
        <p:nvSpPr>
          <p:cNvPr id="2" name="吹き出し: 角を丸めた四角形 1">
            <a:extLst>
              <a:ext uri="{FF2B5EF4-FFF2-40B4-BE49-F238E27FC236}">
                <a16:creationId xmlns:a16="http://schemas.microsoft.com/office/drawing/2014/main" id="{75BFFFC6-92FD-7929-AEDC-AF0729A2F8EF}"/>
              </a:ext>
            </a:extLst>
          </p:cNvPr>
          <p:cNvSpPr/>
          <p:nvPr/>
        </p:nvSpPr>
        <p:spPr>
          <a:xfrm>
            <a:off x="6743161" y="3175924"/>
            <a:ext cx="5342203" cy="2843770"/>
          </a:xfrm>
          <a:prstGeom prst="wedgeRoundRectCallout">
            <a:avLst>
              <a:gd name="adj1" fmla="val -41807"/>
              <a:gd name="adj2" fmla="val -91915"/>
              <a:gd name="adj3" fmla="val 16667"/>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object 1">
            <a:extLst>
              <a:ext uri="{FF2B5EF4-FFF2-40B4-BE49-F238E27FC236}">
                <a16:creationId xmlns:a16="http://schemas.microsoft.com/office/drawing/2014/main" id="{631DA7C8-ED30-F3A6-9994-170FA809B3F3}"/>
              </a:ext>
            </a:extLst>
          </p:cNvPr>
          <p:cNvSpPr/>
          <p:nvPr/>
        </p:nvSpPr>
        <p:spPr>
          <a:xfrm>
            <a:off x="-1" y="-2522"/>
            <a:ext cx="12192001" cy="586764"/>
          </a:xfrm>
          <a:prstGeom prst="rect">
            <a:avLst/>
          </a:prstGeom>
          <a:blipFill>
            <a:blip r:embed="rId5" cstate="print"/>
            <a:stretch>
              <a:fillRect b="-792997"/>
            </a:stretch>
          </a:blipFill>
        </p:spPr>
        <p:txBody>
          <a:bodyPr wrap="square" lIns="0" tIns="0" rIns="0" bIns="0" rtlCol="0">
            <a:spAutoFit/>
          </a:bodyPr>
          <a:lstStyle/>
          <a:p>
            <a:endParaRPr sz="3813"/>
          </a:p>
        </p:txBody>
      </p:sp>
      <p:sp>
        <p:nvSpPr>
          <p:cNvPr id="9" name="object 3">
            <a:extLst>
              <a:ext uri="{FF2B5EF4-FFF2-40B4-BE49-F238E27FC236}">
                <a16:creationId xmlns:a16="http://schemas.microsoft.com/office/drawing/2014/main" id="{0758A9F9-52C7-5510-27AE-29306B33D682}"/>
              </a:ext>
            </a:extLst>
          </p:cNvPr>
          <p:cNvSpPr txBox="1"/>
          <p:nvPr/>
        </p:nvSpPr>
        <p:spPr>
          <a:xfrm>
            <a:off x="256030" y="124173"/>
            <a:ext cx="5469179" cy="333425"/>
          </a:xfrm>
          <a:prstGeom prst="rect">
            <a:avLst/>
          </a:prstGeom>
        </p:spPr>
        <p:txBody>
          <a:bodyPr vert="horz" wrap="square" lIns="0" tIns="0" rIns="0" bIns="0" rtlCol="0">
            <a:spAutoFit/>
          </a:bodyPr>
          <a:lstStyle/>
          <a:p>
            <a:pPr>
              <a:lnSpc>
                <a:spcPts val="2609"/>
              </a:lnSpc>
            </a:pPr>
            <a:r>
              <a:rPr lang="en-US" sz="2543">
                <a:solidFill>
                  <a:srgbClr val="FAFAFA"/>
                </a:solidFill>
                <a:latin typeface="Times New Roman" panose="02020603050405020304" pitchFamily="18" charset="0"/>
                <a:cs typeface="Times New Roman" panose="02020603050405020304" pitchFamily="18" charset="0"/>
              </a:rPr>
              <a:t>ACIS-aware high-order curving in the plugin</a:t>
            </a:r>
          </a:p>
        </p:txBody>
      </p:sp>
      <p:sp>
        <p:nvSpPr>
          <p:cNvPr id="17" name="テキスト ボックス 16">
            <a:extLst>
              <a:ext uri="{FF2B5EF4-FFF2-40B4-BE49-F238E27FC236}">
                <a16:creationId xmlns:a16="http://schemas.microsoft.com/office/drawing/2014/main" id="{A809DB10-E863-1BEA-58EE-D47D64E35965}"/>
              </a:ext>
            </a:extLst>
          </p:cNvPr>
          <p:cNvSpPr txBox="1"/>
          <p:nvPr/>
        </p:nvSpPr>
        <p:spPr>
          <a:xfrm>
            <a:off x="6951756" y="3470956"/>
            <a:ext cx="5667835" cy="2323713"/>
          </a:xfrm>
          <a:prstGeom prst="rect">
            <a:avLst/>
          </a:prstGeom>
          <a:noFill/>
        </p:spPr>
        <p:txBody>
          <a:bodyPr wrap="square">
            <a:spAutoFit/>
          </a:bodyPr>
          <a:lstStyle/>
          <a:p>
            <a:pPr>
              <a:spcAft>
                <a:spcPts val="1000"/>
              </a:spcAft>
            </a:pPr>
            <a:r>
              <a:rPr lang="en-US" altLang="ja-JP" sz="3000" dirty="0">
                <a:latin typeface="Times New Roman" panose="02020603050405020304" pitchFamily="18" charset="0"/>
                <a:cs typeface="Times New Roman" panose="02020603050405020304" pitchFamily="18" charset="0"/>
              </a:rPr>
              <a:t>Portable </a:t>
            </a:r>
            <a:r>
              <a:rPr lang="en-US" altLang="ja-JP" sz="3000" dirty="0" err="1">
                <a:latin typeface="Times New Roman" panose="02020603050405020304" pitchFamily="18" charset="0"/>
                <a:cs typeface="Times New Roman" panose="02020603050405020304" pitchFamily="18" charset="0"/>
              </a:rPr>
              <a:t>Netgen</a:t>
            </a:r>
            <a:r>
              <a:rPr lang="en-US" altLang="ja-JP" sz="3000" dirty="0">
                <a:latin typeface="Times New Roman" panose="02020603050405020304" pitchFamily="18" charset="0"/>
                <a:cs typeface="Times New Roman" panose="02020603050405020304" pitchFamily="18" charset="0"/>
              </a:rPr>
              <a:t> for p&gt;1 curves</a:t>
            </a:r>
          </a:p>
          <a:p>
            <a:pPr marL="571500" indent="-571500">
              <a:spcAft>
                <a:spcPts val="1000"/>
              </a:spcAft>
              <a:buFont typeface="Arial" panose="020B0604020202020204" pitchFamily="34" charset="0"/>
              <a:buChar char="•"/>
            </a:pPr>
            <a:r>
              <a:rPr lang="en-US" altLang="ja-JP" sz="3000" dirty="0" err="1">
                <a:latin typeface="Times New Roman" panose="02020603050405020304" pitchFamily="18" charset="0"/>
                <a:cs typeface="Times New Roman" panose="02020603050405020304" pitchFamily="18" charset="0"/>
              </a:rPr>
              <a:t>CallbackGeometry</a:t>
            </a:r>
            <a:endParaRPr lang="en-US" altLang="ja-JP" sz="3000" dirty="0">
              <a:latin typeface="Times New Roman" panose="02020603050405020304" pitchFamily="18" charset="0"/>
              <a:cs typeface="Times New Roman" panose="02020603050405020304" pitchFamily="18" charset="0"/>
            </a:endParaRPr>
          </a:p>
          <a:p>
            <a:pPr marL="571500" indent="-571500">
              <a:spcAft>
                <a:spcPts val="1000"/>
              </a:spcAft>
              <a:buFont typeface="Arial" panose="020B0604020202020204" pitchFamily="34" charset="0"/>
              <a:buChar char="•"/>
            </a:pPr>
            <a:r>
              <a:rPr lang="en-US" altLang="ja-JP" sz="3000" dirty="0" err="1">
                <a:latin typeface="Times New Roman" panose="02020603050405020304" pitchFamily="18" charset="0"/>
                <a:cs typeface="Times New Roman" panose="02020603050405020304" pitchFamily="18" charset="0"/>
              </a:rPr>
              <a:t>BuildCurvedElements</a:t>
            </a:r>
            <a:endParaRPr lang="en-US" altLang="ja-JP" sz="3000" dirty="0">
              <a:latin typeface="Times New Roman" panose="02020603050405020304" pitchFamily="18" charset="0"/>
              <a:cs typeface="Times New Roman" panose="02020603050405020304" pitchFamily="18" charset="0"/>
            </a:endParaRPr>
          </a:p>
          <a:p>
            <a:pPr marL="571500" indent="-571500">
              <a:spcAft>
                <a:spcPts val="1000"/>
              </a:spcAft>
              <a:buFont typeface="Arial" panose="020B0604020202020204" pitchFamily="34" charset="0"/>
              <a:buChar char="•"/>
            </a:pPr>
            <a:r>
              <a:rPr lang="en-US" altLang="ja-JP" sz="3000" dirty="0" err="1">
                <a:latin typeface="Times New Roman" panose="02020603050405020304" pitchFamily="18" charset="0"/>
                <a:cs typeface="Times New Roman" panose="02020603050405020304" pitchFamily="18" charset="0"/>
              </a:rPr>
              <a:t>meshing.Mesh.Save</a:t>
            </a:r>
            <a:r>
              <a:rPr lang="en-US" altLang="ja-JP" sz="3000" dirty="0">
                <a:latin typeface="Times New Roman" panose="02020603050405020304" pitchFamily="18" charset="0"/>
                <a:cs typeface="Times New Roman" panose="02020603050405020304" pitchFamily="18" charset="0"/>
              </a:rPr>
              <a:t>()</a:t>
            </a:r>
            <a:endParaRPr lang="ja-JP" altLang="en-US" sz="3000" dirty="0">
              <a:latin typeface="Times New Roman" panose="02020603050405020304" pitchFamily="18" charset="0"/>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5690229E-1D7D-E273-619C-857627FBFFFE}"/>
              </a:ext>
            </a:extLst>
          </p:cNvPr>
          <p:cNvSpPr txBox="1"/>
          <p:nvPr/>
        </p:nvSpPr>
        <p:spPr>
          <a:xfrm>
            <a:off x="4323697" y="1026652"/>
            <a:ext cx="4318666" cy="679097"/>
          </a:xfrm>
          <a:prstGeom prst="rect">
            <a:avLst/>
          </a:prstGeom>
          <a:noFill/>
        </p:spPr>
        <p:txBody>
          <a:bodyPr wrap="square">
            <a:spAutoFit/>
          </a:bodyPr>
          <a:lstStyle/>
          <a:p>
            <a:r>
              <a:rPr lang="en-US" altLang="ja-JP" sz="3813">
                <a:latin typeface="Times New Roman" panose="02020603050405020304" pitchFamily="18" charset="0"/>
                <a:cs typeface="Times New Roman" panose="02020603050405020304" pitchFamily="18" charset="0"/>
              </a:rPr>
              <a:t>Cubit Plugin (C++)</a:t>
            </a:r>
            <a:endParaRPr lang="ja-JP" altLang="en-US" sz="3813">
              <a:latin typeface="Times New Roman" panose="02020603050405020304" pitchFamily="18" charset="0"/>
              <a:cs typeface="Times New Roman" panose="02020603050405020304" pitchFamily="18" charset="0"/>
            </a:endParaRPr>
          </a:p>
        </p:txBody>
      </p:sp>
      <p:pic>
        <p:nvPicPr>
          <p:cNvPr id="23" name="図 22">
            <a:extLst>
              <a:ext uri="{FF2B5EF4-FFF2-40B4-BE49-F238E27FC236}">
                <a16:creationId xmlns:a16="http://schemas.microsoft.com/office/drawing/2014/main" id="{E0727F1C-0EEE-0354-5DB3-36BABDF3A9B3}"/>
              </a:ext>
            </a:extLst>
          </p:cNvPr>
          <p:cNvPicPr>
            <a:picLocks noChangeAspect="1"/>
          </p:cNvPicPr>
          <p:nvPr/>
        </p:nvPicPr>
        <p:blipFill>
          <a:blip r:embed="rId6">
            <a:clrChange>
              <a:clrFrom>
                <a:srgbClr val="000000"/>
              </a:clrFrom>
              <a:clrTo>
                <a:srgbClr val="000000">
                  <a:alpha val="0"/>
                </a:srgbClr>
              </a:clrTo>
            </a:clrChange>
          </a:blip>
          <a:stretch>
            <a:fillRect/>
          </a:stretch>
        </p:blipFill>
        <p:spPr>
          <a:xfrm>
            <a:off x="9477774" y="612698"/>
            <a:ext cx="2212074" cy="1878176"/>
          </a:xfrm>
          <a:prstGeom prst="rect">
            <a:avLst/>
          </a:prstGeom>
        </p:spPr>
      </p:pic>
      <p:pic>
        <p:nvPicPr>
          <p:cNvPr id="24" name="図 23" descr="Introducing Coreform Cubit 2020 - YouTube">
            <a:extLst>
              <a:ext uri="{FF2B5EF4-FFF2-40B4-BE49-F238E27FC236}">
                <a16:creationId xmlns:a16="http://schemas.microsoft.com/office/drawing/2014/main" id="{7BA2C0E1-A213-E8B5-50C8-533A2D33F42E}"/>
              </a:ext>
            </a:extLst>
          </p:cNvPr>
          <p:cNvPicPr>
            <a:picLocks noChangeAspect="1"/>
          </p:cNvPicPr>
          <p:nvPr/>
        </p:nvPicPr>
        <p:blipFill>
          <a:blip r:embed="rId7"/>
          <a:srcRect b="21771"/>
          <a:stretch>
            <a:fillRect/>
          </a:stretch>
        </p:blipFill>
        <p:spPr>
          <a:xfrm>
            <a:off x="1198849" y="956270"/>
            <a:ext cx="2466975" cy="1445563"/>
          </a:xfrm>
          <a:prstGeom prst="rect">
            <a:avLst/>
          </a:prstGeom>
        </p:spPr>
      </p:pic>
      <p:sp>
        <p:nvSpPr>
          <p:cNvPr id="25" name="矢印: 右 24">
            <a:extLst>
              <a:ext uri="{FF2B5EF4-FFF2-40B4-BE49-F238E27FC236}">
                <a16:creationId xmlns:a16="http://schemas.microsoft.com/office/drawing/2014/main" id="{42C80E25-8BC6-2105-4B83-45B4E6BED1EB}"/>
              </a:ext>
            </a:extLst>
          </p:cNvPr>
          <p:cNvSpPr/>
          <p:nvPr/>
        </p:nvSpPr>
        <p:spPr>
          <a:xfrm>
            <a:off x="4447010" y="1705749"/>
            <a:ext cx="4072040" cy="30902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1B7FD082-CF5C-44F2-91D1-AE650C775967}"/>
              </a:ext>
            </a:extLst>
          </p:cNvPr>
          <p:cNvSpPr txBox="1"/>
          <p:nvPr/>
        </p:nvSpPr>
        <p:spPr>
          <a:xfrm>
            <a:off x="9414263" y="2386903"/>
            <a:ext cx="2487457" cy="492443"/>
          </a:xfrm>
          <a:prstGeom prst="rect">
            <a:avLst/>
          </a:prstGeom>
          <a:noFill/>
        </p:spPr>
        <p:txBody>
          <a:bodyPr wrap="square">
            <a:spAutoFit/>
          </a:bodyPr>
          <a:lstStyle/>
          <a:p>
            <a:r>
              <a:rPr lang="en-US" altLang="ja-JP" sz="2600" err="1">
                <a:latin typeface="Times New Roman" panose="02020603050405020304" pitchFamily="18" charset="0"/>
                <a:cs typeface="Times New Roman" panose="02020603050405020304" pitchFamily="18" charset="0"/>
              </a:rPr>
              <a:t>Netgen</a:t>
            </a:r>
            <a:r>
              <a:rPr lang="en-US" altLang="ja-JP" sz="2600">
                <a:latin typeface="Times New Roman" panose="02020603050405020304" pitchFamily="18" charset="0"/>
                <a:cs typeface="Times New Roman" panose="02020603050405020304" pitchFamily="18" charset="0"/>
              </a:rPr>
              <a:t>/</a:t>
            </a:r>
            <a:r>
              <a:rPr lang="en-US" altLang="ja-JP" sz="2600" err="1">
                <a:latin typeface="Times New Roman" panose="02020603050405020304" pitchFamily="18" charset="0"/>
                <a:cs typeface="Times New Roman" panose="02020603050405020304" pitchFamily="18" charset="0"/>
              </a:rPr>
              <a:t>NGSolve</a:t>
            </a:r>
            <a:endParaRPr lang="ja-JP" altLang="en-US" sz="2600">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4F61CE3-4BD7-C19A-33DF-739CC4C85474}"/>
              </a:ext>
            </a:extLst>
          </p:cNvPr>
          <p:cNvSpPr txBox="1"/>
          <p:nvPr/>
        </p:nvSpPr>
        <p:spPr>
          <a:xfrm>
            <a:off x="7617807" y="6019694"/>
            <a:ext cx="4072041" cy="679097"/>
          </a:xfrm>
          <a:prstGeom prst="rect">
            <a:avLst/>
          </a:prstGeom>
          <a:noFill/>
        </p:spPr>
        <p:txBody>
          <a:bodyPr wrap="square">
            <a:spAutoFit/>
          </a:bodyPr>
          <a:lstStyle/>
          <a:p>
            <a:r>
              <a:rPr lang="en-US" altLang="ja-JP" sz="3813" dirty="0">
                <a:latin typeface="Times New Roman" panose="02020603050405020304" pitchFamily="18" charset="0"/>
                <a:cs typeface="Times New Roman" panose="02020603050405020304" pitchFamily="18" charset="0"/>
              </a:rPr>
              <a:t>Thanks to Joachim</a:t>
            </a:r>
            <a:endParaRPr lang="ja-JP" altLang="en-US" sz="3813" dirty="0">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B8C0C4EA-E6DF-D303-7882-EEE7BD2FF3C9}"/>
              </a:ext>
            </a:extLst>
          </p:cNvPr>
          <p:cNvSpPr txBox="1"/>
          <p:nvPr/>
        </p:nvSpPr>
        <p:spPr>
          <a:xfrm>
            <a:off x="234458" y="6075103"/>
            <a:ext cx="6820728" cy="707886"/>
          </a:xfrm>
          <a:prstGeom prst="rect">
            <a:avLst/>
          </a:prstGeom>
          <a:noFill/>
        </p:spPr>
        <p:txBody>
          <a:bodyPr wrap="square">
            <a:spAutoFit/>
          </a:bodyPr>
          <a:lstStyle/>
          <a:p>
            <a:r>
              <a:rPr lang="en-US" altLang="ja-JP" sz="2000">
                <a:latin typeface="Times New Roman" panose="02020603050405020304" pitchFamily="18" charset="0"/>
                <a:cs typeface="Times New Roman" panose="02020603050405020304" pitchFamily="18" charset="0"/>
              </a:rPr>
              <a:t>High-order curvilinear mesh generation from third-party meshes</a:t>
            </a:r>
          </a:p>
          <a:p>
            <a:r>
              <a:rPr lang="en-US" altLang="ja-JP" sz="2000">
                <a:latin typeface="Times New Roman" panose="02020603050405020304" pitchFamily="18" charset="0"/>
                <a:cs typeface="Times New Roman" panose="02020603050405020304" pitchFamily="18" charset="0"/>
              </a:rPr>
              <a:t>Computer-Aided Design 2026</a:t>
            </a:r>
            <a:r>
              <a:rPr lang="ja-JP" altLang="en-US" sz="2000">
                <a:latin typeface="Times New Roman" panose="02020603050405020304" pitchFamily="18" charset="0"/>
                <a:cs typeface="Times New Roman" panose="02020603050405020304" pitchFamily="18" charset="0"/>
              </a:rPr>
              <a:t> </a:t>
            </a:r>
            <a:endParaRPr lang="en-US" altLang="ja-JP" sz="2000" dirty="0">
              <a:latin typeface="Times New Roman" panose="02020603050405020304" pitchFamily="18" charset="0"/>
              <a:cs typeface="Times New Roman" panose="02020603050405020304" pitchFamily="18" charset="0"/>
            </a:endParaRPr>
          </a:p>
        </p:txBody>
      </p:sp>
      <p:pic>
        <p:nvPicPr>
          <p:cNvPr id="18" name="図 17">
            <a:extLst>
              <a:ext uri="{FF2B5EF4-FFF2-40B4-BE49-F238E27FC236}">
                <a16:creationId xmlns:a16="http://schemas.microsoft.com/office/drawing/2014/main" id="{24BE0D9E-E05A-1FAC-6188-E253D80EC9C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6636" y="3210927"/>
            <a:ext cx="6502224" cy="2808767"/>
          </a:xfrm>
          <a:prstGeom prst="rect">
            <a:avLst/>
          </a:prstGeom>
        </p:spPr>
      </p:pic>
      <p:pic>
        <p:nvPicPr>
          <p:cNvPr id="3" name="radia_mcp_audio_07">
            <a:hlinkClick r:id="" action="ppaction://media"/>
            <a:extLst>
              <a:ext uri="{FF2B5EF4-FFF2-40B4-BE49-F238E27FC236}">
                <a16:creationId xmlns:a16="http://schemas.microsoft.com/office/drawing/2014/main" id="{86016A53-469F-24FF-0564-BC5912D9A92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91200" y="3124200"/>
            <a:ext cx="0" cy="0"/>
          </a:xfrm>
          <a:prstGeom prst="rect">
            <a:avLst/>
          </a:prstGeom>
        </p:spPr>
      </p:pic>
    </p:spTree>
    <p:extLst>
      <p:ext uri="{BB962C8B-B14F-4D97-AF65-F5344CB8AC3E}">
        <p14:creationId xmlns:p14="http://schemas.microsoft.com/office/powerpoint/2010/main" val="1407452514"/>
      </p:ext>
    </p:extLst>
  </p:cSld>
  <p:clrMapOvr>
    <a:masterClrMapping/>
  </p:clrMapOvr>
  <mc:AlternateContent xmlns:mc="http://schemas.openxmlformats.org/markup-compatibility/2006">
    <mc:Choice xmlns:p14="http://schemas.microsoft.com/office/powerpoint/2010/main" Requires="p14">
      <p:transition spd="slow" p14:dur="2000" advTm="72282"/>
    </mc:Choice>
    <mc:Fallback>
      <p:transition spd="slow" advTm="722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18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
            <a:extLst>
              <a:ext uri="{FF2B5EF4-FFF2-40B4-BE49-F238E27FC236}">
                <a16:creationId xmlns:a16="http://schemas.microsoft.com/office/drawing/2014/main" id="{1FB8EF76-07C7-412E-FBBB-C0BD5513D224}"/>
              </a:ext>
            </a:extLst>
          </p:cNvPr>
          <p:cNvSpPr/>
          <p:nvPr/>
        </p:nvSpPr>
        <p:spPr>
          <a:xfrm>
            <a:off x="-1" y="-2522"/>
            <a:ext cx="12192001" cy="586764"/>
          </a:xfrm>
          <a:prstGeom prst="rect">
            <a:avLst/>
          </a:prstGeom>
          <a:blipFill>
            <a:blip r:embed="rId5" cstate="print"/>
            <a:stretch>
              <a:fillRect b="-792997"/>
            </a:stretch>
          </a:blipFill>
        </p:spPr>
        <p:txBody>
          <a:bodyPr wrap="square" lIns="0" tIns="0" rIns="0" bIns="0" rtlCol="0">
            <a:spAutoFit/>
          </a:bodyPr>
          <a:lstStyle/>
          <a:p>
            <a:endParaRPr sz="3813"/>
          </a:p>
        </p:txBody>
      </p:sp>
      <p:sp>
        <p:nvSpPr>
          <p:cNvPr id="6" name="object 3">
            <a:extLst>
              <a:ext uri="{FF2B5EF4-FFF2-40B4-BE49-F238E27FC236}">
                <a16:creationId xmlns:a16="http://schemas.microsoft.com/office/drawing/2014/main" id="{7725A2A2-98B3-0711-0DFE-FB670F855FD2}"/>
              </a:ext>
            </a:extLst>
          </p:cNvPr>
          <p:cNvSpPr txBox="1"/>
          <p:nvPr/>
        </p:nvSpPr>
        <p:spPr>
          <a:xfrm>
            <a:off x="262167" y="127337"/>
            <a:ext cx="4084934" cy="334130"/>
          </a:xfrm>
          <a:prstGeom prst="rect">
            <a:avLst/>
          </a:prstGeom>
        </p:spPr>
        <p:txBody>
          <a:bodyPr vert="horz" wrap="square" lIns="0" tIns="0" rIns="0" bIns="0" rtlCol="0" anchor="t">
            <a:spAutoFit/>
          </a:bodyPr>
          <a:lstStyle/>
          <a:p>
            <a:pPr>
              <a:lnSpc>
                <a:spcPts val="2609"/>
              </a:lnSpc>
            </a:pPr>
            <a:r>
              <a:rPr lang="en-US" sz="2500">
                <a:solidFill>
                  <a:srgbClr val="FAFAFA"/>
                </a:solidFill>
                <a:latin typeface="Times New Roman"/>
                <a:cs typeface="Times New Roman"/>
              </a:rPr>
              <a:t>2D intuition: curved geometry matters</a:t>
            </a:r>
          </a:p>
        </p:txBody>
      </p:sp>
      <p:sp>
        <p:nvSpPr>
          <p:cNvPr id="2" name="object 11">
            <a:extLst>
              <a:ext uri="{FF2B5EF4-FFF2-40B4-BE49-F238E27FC236}">
                <a16:creationId xmlns:a16="http://schemas.microsoft.com/office/drawing/2014/main" id="{BEFB8A3E-1B43-D1C5-3273-22740518AED8}"/>
              </a:ext>
            </a:extLst>
          </p:cNvPr>
          <p:cNvSpPr txBox="1"/>
          <p:nvPr/>
        </p:nvSpPr>
        <p:spPr>
          <a:xfrm>
            <a:off x="10177140" y="5569909"/>
            <a:ext cx="1349728" cy="255904"/>
          </a:xfrm>
          <a:prstGeom prst="rect">
            <a:avLst/>
          </a:prstGeom>
        </p:spPr>
        <p:txBody>
          <a:bodyPr vert="horz" wrap="square" lIns="0" tIns="0" rIns="0" bIns="0" rtlCol="0" anchor="ctr" anchorCtr="0">
            <a:spAutoFit/>
          </a:bodyPr>
          <a:lstStyle>
            <a:defPPr>
              <a:defRPr lang="ja-JP"/>
            </a:defPPr>
            <a:lvl1pPr marL="0" algn="l" defTabSz="1703893" rtl="0" eaLnBrk="1" latinLnBrk="0" hangingPunct="1">
              <a:defRPr kumimoji="1" sz="3354" kern="1200">
                <a:solidFill>
                  <a:schemeClr val="tx1"/>
                </a:solidFill>
                <a:latin typeface="+mn-lt"/>
                <a:ea typeface="+mn-ea"/>
                <a:cs typeface="+mn-cs"/>
              </a:defRPr>
            </a:lvl1pPr>
            <a:lvl2pPr marL="851946" algn="l" defTabSz="1703893" rtl="0" eaLnBrk="1" latinLnBrk="0" hangingPunct="1">
              <a:defRPr kumimoji="1" sz="3354" kern="1200">
                <a:solidFill>
                  <a:schemeClr val="tx1"/>
                </a:solidFill>
                <a:latin typeface="+mn-lt"/>
                <a:ea typeface="+mn-ea"/>
                <a:cs typeface="+mn-cs"/>
              </a:defRPr>
            </a:lvl2pPr>
            <a:lvl3pPr marL="1703893" algn="l" defTabSz="1703893" rtl="0" eaLnBrk="1" latinLnBrk="0" hangingPunct="1">
              <a:defRPr kumimoji="1" sz="3354" kern="1200">
                <a:solidFill>
                  <a:schemeClr val="tx1"/>
                </a:solidFill>
                <a:latin typeface="+mn-lt"/>
                <a:ea typeface="+mn-ea"/>
                <a:cs typeface="+mn-cs"/>
              </a:defRPr>
            </a:lvl3pPr>
            <a:lvl4pPr marL="2555839" algn="l" defTabSz="1703893" rtl="0" eaLnBrk="1" latinLnBrk="0" hangingPunct="1">
              <a:defRPr kumimoji="1" sz="3354" kern="1200">
                <a:solidFill>
                  <a:schemeClr val="tx1"/>
                </a:solidFill>
                <a:latin typeface="+mn-lt"/>
                <a:ea typeface="+mn-ea"/>
                <a:cs typeface="+mn-cs"/>
              </a:defRPr>
            </a:lvl4pPr>
            <a:lvl5pPr marL="3407786" algn="l" defTabSz="1703893" rtl="0" eaLnBrk="1" latinLnBrk="0" hangingPunct="1">
              <a:defRPr kumimoji="1" sz="3354" kern="1200">
                <a:solidFill>
                  <a:schemeClr val="tx1"/>
                </a:solidFill>
                <a:latin typeface="+mn-lt"/>
                <a:ea typeface="+mn-ea"/>
                <a:cs typeface="+mn-cs"/>
              </a:defRPr>
            </a:lvl5pPr>
            <a:lvl6pPr marL="4259732" algn="l" defTabSz="1703893" rtl="0" eaLnBrk="1" latinLnBrk="0" hangingPunct="1">
              <a:defRPr kumimoji="1" sz="3354" kern="1200">
                <a:solidFill>
                  <a:schemeClr val="tx1"/>
                </a:solidFill>
                <a:latin typeface="+mn-lt"/>
                <a:ea typeface="+mn-ea"/>
                <a:cs typeface="+mn-cs"/>
              </a:defRPr>
            </a:lvl6pPr>
            <a:lvl7pPr marL="5111679" algn="l" defTabSz="1703893" rtl="0" eaLnBrk="1" latinLnBrk="0" hangingPunct="1">
              <a:defRPr kumimoji="1" sz="3354" kern="1200">
                <a:solidFill>
                  <a:schemeClr val="tx1"/>
                </a:solidFill>
                <a:latin typeface="+mn-lt"/>
                <a:ea typeface="+mn-ea"/>
                <a:cs typeface="+mn-cs"/>
              </a:defRPr>
            </a:lvl7pPr>
            <a:lvl8pPr marL="5963625" algn="l" defTabSz="1703893" rtl="0" eaLnBrk="1" latinLnBrk="0" hangingPunct="1">
              <a:defRPr kumimoji="1" sz="3354" kern="1200">
                <a:solidFill>
                  <a:schemeClr val="tx1"/>
                </a:solidFill>
                <a:latin typeface="+mn-lt"/>
                <a:ea typeface="+mn-ea"/>
                <a:cs typeface="+mn-cs"/>
              </a:defRPr>
            </a:lvl8pPr>
            <a:lvl9pPr marL="6815572" algn="l" defTabSz="1703893" rtl="0" eaLnBrk="1" latinLnBrk="0" hangingPunct="1">
              <a:defRPr kumimoji="1" sz="3354" kern="1200">
                <a:solidFill>
                  <a:schemeClr val="tx1"/>
                </a:solidFill>
                <a:latin typeface="+mn-lt"/>
                <a:ea typeface="+mn-ea"/>
                <a:cs typeface="+mn-cs"/>
              </a:defRPr>
            </a:lvl9pPr>
          </a:lstStyle>
          <a:p>
            <a:pPr>
              <a:lnSpc>
                <a:spcPts val="1831"/>
              </a:lnSpc>
            </a:pPr>
            <a:r>
              <a:rPr lang="el-GR" altLang="ja-JP" sz="2800" i="1">
                <a:solidFill>
                  <a:srgbClr val="FF0000"/>
                </a:solidFill>
                <a:latin typeface="Symbol" panose="05050102010706020507" pitchFamily="18" charset="2"/>
                <a:cs typeface="Times New Roman" panose="02020603050405020304" pitchFamily="18" charset="0"/>
              </a:rPr>
              <a:t>Δ</a:t>
            </a:r>
            <a:r>
              <a:rPr lang="en-US" altLang="ja-JP" sz="2800" i="1">
                <a:solidFill>
                  <a:srgbClr val="FF0000"/>
                </a:solidFill>
                <a:latin typeface="Symbol" panose="05050102010706020507" pitchFamily="18" charset="2"/>
                <a:cs typeface="Times New Roman" panose="02020603050405020304" pitchFamily="18" charset="0"/>
              </a:rPr>
              <a:t>S</a:t>
            </a:r>
            <a:r>
              <a:rPr lang="en-US" altLang="ja-JP" sz="2800">
                <a:solidFill>
                  <a:srgbClr val="FF0000"/>
                </a:solidFill>
                <a:latin typeface="Times New Roman" panose="02020603050405020304" pitchFamily="18" charset="0"/>
                <a:cs typeface="Times New Roman" panose="02020603050405020304" pitchFamily="18" charset="0"/>
              </a:rPr>
              <a:t> &lt;</a:t>
            </a:r>
            <a:r>
              <a:rPr lang="en-US" sz="2800">
                <a:solidFill>
                  <a:srgbClr val="FF0000"/>
                </a:solidFill>
                <a:latin typeface="Times New Roman" panose="02020603050405020304" pitchFamily="18" charset="0"/>
                <a:cs typeface="Times New Roman" panose="02020603050405020304" pitchFamily="18" charset="0"/>
              </a:rPr>
              <a:t> 1%</a:t>
            </a:r>
            <a:endParaRPr sz="2800">
              <a:solidFill>
                <a:srgbClr val="FF0000"/>
              </a:solidFill>
              <a:latin typeface="Times New Roman" panose="02020603050405020304" pitchFamily="18" charset="0"/>
              <a:cs typeface="Times New Roman" panose="02020603050405020304" pitchFamily="18" charset="0"/>
            </a:endParaRPr>
          </a:p>
        </p:txBody>
      </p:sp>
      <p:sp>
        <p:nvSpPr>
          <p:cNvPr id="7" name="object 12">
            <a:extLst>
              <a:ext uri="{FF2B5EF4-FFF2-40B4-BE49-F238E27FC236}">
                <a16:creationId xmlns:a16="http://schemas.microsoft.com/office/drawing/2014/main" id="{0839C33B-95AE-7039-5B30-A5D7864DB3DE}"/>
              </a:ext>
            </a:extLst>
          </p:cNvPr>
          <p:cNvSpPr txBox="1"/>
          <p:nvPr/>
        </p:nvSpPr>
        <p:spPr>
          <a:xfrm>
            <a:off x="7553649" y="5606029"/>
            <a:ext cx="1554143" cy="255904"/>
          </a:xfrm>
          <a:prstGeom prst="rect">
            <a:avLst/>
          </a:prstGeom>
        </p:spPr>
        <p:txBody>
          <a:bodyPr vert="horz" wrap="none" lIns="0" tIns="0" rIns="0" bIns="0" rtlCol="0" anchor="ctr" anchorCtr="0">
            <a:spAutoFit/>
          </a:bodyPr>
          <a:lstStyle>
            <a:defPPr>
              <a:defRPr lang="ja-JP"/>
            </a:defPPr>
            <a:lvl1pPr marL="0" algn="l" defTabSz="1703893" rtl="0" eaLnBrk="1" latinLnBrk="0" hangingPunct="1">
              <a:defRPr kumimoji="1" sz="3354" kern="1200">
                <a:solidFill>
                  <a:schemeClr val="tx1"/>
                </a:solidFill>
                <a:latin typeface="+mn-lt"/>
                <a:ea typeface="+mn-ea"/>
                <a:cs typeface="+mn-cs"/>
              </a:defRPr>
            </a:lvl1pPr>
            <a:lvl2pPr marL="851946" algn="l" defTabSz="1703893" rtl="0" eaLnBrk="1" latinLnBrk="0" hangingPunct="1">
              <a:defRPr kumimoji="1" sz="3354" kern="1200">
                <a:solidFill>
                  <a:schemeClr val="tx1"/>
                </a:solidFill>
                <a:latin typeface="+mn-lt"/>
                <a:ea typeface="+mn-ea"/>
                <a:cs typeface="+mn-cs"/>
              </a:defRPr>
            </a:lvl2pPr>
            <a:lvl3pPr marL="1703893" algn="l" defTabSz="1703893" rtl="0" eaLnBrk="1" latinLnBrk="0" hangingPunct="1">
              <a:defRPr kumimoji="1" sz="3354" kern="1200">
                <a:solidFill>
                  <a:schemeClr val="tx1"/>
                </a:solidFill>
                <a:latin typeface="+mn-lt"/>
                <a:ea typeface="+mn-ea"/>
                <a:cs typeface="+mn-cs"/>
              </a:defRPr>
            </a:lvl3pPr>
            <a:lvl4pPr marL="2555839" algn="l" defTabSz="1703893" rtl="0" eaLnBrk="1" latinLnBrk="0" hangingPunct="1">
              <a:defRPr kumimoji="1" sz="3354" kern="1200">
                <a:solidFill>
                  <a:schemeClr val="tx1"/>
                </a:solidFill>
                <a:latin typeface="+mn-lt"/>
                <a:ea typeface="+mn-ea"/>
                <a:cs typeface="+mn-cs"/>
              </a:defRPr>
            </a:lvl4pPr>
            <a:lvl5pPr marL="3407786" algn="l" defTabSz="1703893" rtl="0" eaLnBrk="1" latinLnBrk="0" hangingPunct="1">
              <a:defRPr kumimoji="1" sz="3354" kern="1200">
                <a:solidFill>
                  <a:schemeClr val="tx1"/>
                </a:solidFill>
                <a:latin typeface="+mn-lt"/>
                <a:ea typeface="+mn-ea"/>
                <a:cs typeface="+mn-cs"/>
              </a:defRPr>
            </a:lvl5pPr>
            <a:lvl6pPr marL="4259732" algn="l" defTabSz="1703893" rtl="0" eaLnBrk="1" latinLnBrk="0" hangingPunct="1">
              <a:defRPr kumimoji="1" sz="3354" kern="1200">
                <a:solidFill>
                  <a:schemeClr val="tx1"/>
                </a:solidFill>
                <a:latin typeface="+mn-lt"/>
                <a:ea typeface="+mn-ea"/>
                <a:cs typeface="+mn-cs"/>
              </a:defRPr>
            </a:lvl6pPr>
            <a:lvl7pPr marL="5111679" algn="l" defTabSz="1703893" rtl="0" eaLnBrk="1" latinLnBrk="0" hangingPunct="1">
              <a:defRPr kumimoji="1" sz="3354" kern="1200">
                <a:solidFill>
                  <a:schemeClr val="tx1"/>
                </a:solidFill>
                <a:latin typeface="+mn-lt"/>
                <a:ea typeface="+mn-ea"/>
                <a:cs typeface="+mn-cs"/>
              </a:defRPr>
            </a:lvl7pPr>
            <a:lvl8pPr marL="5963625" algn="l" defTabSz="1703893" rtl="0" eaLnBrk="1" latinLnBrk="0" hangingPunct="1">
              <a:defRPr kumimoji="1" sz="3354" kern="1200">
                <a:solidFill>
                  <a:schemeClr val="tx1"/>
                </a:solidFill>
                <a:latin typeface="+mn-lt"/>
                <a:ea typeface="+mn-ea"/>
                <a:cs typeface="+mn-cs"/>
              </a:defRPr>
            </a:lvl8pPr>
            <a:lvl9pPr marL="6815572" algn="l" defTabSz="1703893" rtl="0" eaLnBrk="1" latinLnBrk="0" hangingPunct="1">
              <a:defRPr kumimoji="1" sz="3354" kern="1200">
                <a:solidFill>
                  <a:schemeClr val="tx1"/>
                </a:solidFill>
                <a:latin typeface="+mn-lt"/>
                <a:ea typeface="+mn-ea"/>
                <a:cs typeface="+mn-cs"/>
              </a:defRPr>
            </a:lvl9pPr>
          </a:lstStyle>
          <a:p>
            <a:pPr>
              <a:lnSpc>
                <a:spcPts val="1831"/>
              </a:lnSpc>
            </a:pPr>
            <a:r>
              <a:rPr lang="el-GR" sz="2800" i="1">
                <a:solidFill>
                  <a:srgbClr val="008000"/>
                </a:solidFill>
                <a:latin typeface="Symbol" panose="05050102010706020507" pitchFamily="18" charset="2"/>
                <a:cs typeface="Times New Roman" panose="02020603050405020304" pitchFamily="18" charset="0"/>
              </a:rPr>
              <a:t>Δ</a:t>
            </a:r>
            <a:r>
              <a:rPr lang="en-US" sz="2800" i="1">
                <a:solidFill>
                  <a:srgbClr val="008000"/>
                </a:solidFill>
                <a:latin typeface="Symbol" panose="05050102010706020507" pitchFamily="18" charset="2"/>
                <a:cs typeface="Times New Roman" panose="02020603050405020304" pitchFamily="18" charset="0"/>
              </a:rPr>
              <a:t>S</a:t>
            </a:r>
            <a:r>
              <a:rPr lang="en-US" sz="2800">
                <a:solidFill>
                  <a:srgbClr val="008000"/>
                </a:solidFill>
                <a:latin typeface="Times New Roman" panose="02020603050405020304" pitchFamily="18" charset="0"/>
                <a:cs typeface="Times New Roman" panose="02020603050405020304" pitchFamily="18" charset="0"/>
              </a:rPr>
              <a:t> &gt;</a:t>
            </a:r>
            <a:r>
              <a:rPr sz="2800" spc="91">
                <a:solidFill>
                  <a:srgbClr val="008000"/>
                </a:solidFill>
                <a:latin typeface="Times New Roman" panose="02020603050405020304" pitchFamily="18" charset="0"/>
                <a:cs typeface="Times New Roman" panose="02020603050405020304" pitchFamily="18" charset="0"/>
              </a:rPr>
              <a:t> </a:t>
            </a:r>
            <a:r>
              <a:rPr lang="en-US" sz="2800">
                <a:solidFill>
                  <a:srgbClr val="008000"/>
                </a:solidFill>
                <a:latin typeface="Times New Roman" panose="02020603050405020304" pitchFamily="18" charset="0"/>
                <a:cs typeface="Times New Roman" panose="02020603050405020304" pitchFamily="18" charset="0"/>
              </a:rPr>
              <a:t>10</a:t>
            </a:r>
            <a:r>
              <a:rPr sz="2800" spc="103">
                <a:solidFill>
                  <a:srgbClr val="008000"/>
                </a:solidFill>
                <a:latin typeface="Times New Roman" panose="02020603050405020304" pitchFamily="18" charset="0"/>
                <a:cs typeface="Times New Roman" panose="02020603050405020304" pitchFamily="18" charset="0"/>
              </a:rPr>
              <a:t>%</a:t>
            </a:r>
            <a:endParaRPr sz="2800">
              <a:solidFill>
                <a:srgbClr val="008000"/>
              </a:solidFill>
              <a:latin typeface="Times New Roman" panose="02020603050405020304" pitchFamily="18" charset="0"/>
              <a:cs typeface="Times New Roman" panose="02020603050405020304" pitchFamily="18" charset="0"/>
            </a:endParaRPr>
          </a:p>
        </p:txBody>
      </p:sp>
      <p:sp>
        <p:nvSpPr>
          <p:cNvPr id="12" name="object 6">
            <a:extLst>
              <a:ext uri="{FF2B5EF4-FFF2-40B4-BE49-F238E27FC236}">
                <a16:creationId xmlns:a16="http://schemas.microsoft.com/office/drawing/2014/main" id="{C5FF740B-1CDD-FDA5-C548-7C9D2524D132}"/>
              </a:ext>
            </a:extLst>
          </p:cNvPr>
          <p:cNvSpPr txBox="1"/>
          <p:nvPr/>
        </p:nvSpPr>
        <p:spPr>
          <a:xfrm>
            <a:off x="7764324" y="3014719"/>
            <a:ext cx="740587" cy="228396"/>
          </a:xfrm>
          <a:prstGeom prst="rect">
            <a:avLst/>
          </a:prstGeom>
        </p:spPr>
        <p:txBody>
          <a:bodyPr vert="horz" wrap="none" lIns="0" tIns="0" rIns="0" bIns="0" rtlCol="0" anchor="ctr" anchorCtr="0">
            <a:spAutoFit/>
          </a:bodyPr>
          <a:lstStyle>
            <a:defPPr>
              <a:defRPr lang="ja-JP"/>
            </a:defPPr>
            <a:lvl1pPr marL="0" algn="l" defTabSz="1703893" rtl="0" eaLnBrk="1" latinLnBrk="0" hangingPunct="1">
              <a:defRPr kumimoji="1" sz="3354" kern="1200">
                <a:solidFill>
                  <a:schemeClr val="tx1"/>
                </a:solidFill>
                <a:latin typeface="+mn-lt"/>
                <a:ea typeface="+mn-ea"/>
                <a:cs typeface="+mn-cs"/>
              </a:defRPr>
            </a:lvl1pPr>
            <a:lvl2pPr marL="851946" algn="l" defTabSz="1703893" rtl="0" eaLnBrk="1" latinLnBrk="0" hangingPunct="1">
              <a:defRPr kumimoji="1" sz="3354" kern="1200">
                <a:solidFill>
                  <a:schemeClr val="tx1"/>
                </a:solidFill>
                <a:latin typeface="+mn-lt"/>
                <a:ea typeface="+mn-ea"/>
                <a:cs typeface="+mn-cs"/>
              </a:defRPr>
            </a:lvl2pPr>
            <a:lvl3pPr marL="1703893" algn="l" defTabSz="1703893" rtl="0" eaLnBrk="1" latinLnBrk="0" hangingPunct="1">
              <a:defRPr kumimoji="1" sz="3354" kern="1200">
                <a:solidFill>
                  <a:schemeClr val="tx1"/>
                </a:solidFill>
                <a:latin typeface="+mn-lt"/>
                <a:ea typeface="+mn-ea"/>
                <a:cs typeface="+mn-cs"/>
              </a:defRPr>
            </a:lvl3pPr>
            <a:lvl4pPr marL="2555839" algn="l" defTabSz="1703893" rtl="0" eaLnBrk="1" latinLnBrk="0" hangingPunct="1">
              <a:defRPr kumimoji="1" sz="3354" kern="1200">
                <a:solidFill>
                  <a:schemeClr val="tx1"/>
                </a:solidFill>
                <a:latin typeface="+mn-lt"/>
                <a:ea typeface="+mn-ea"/>
                <a:cs typeface="+mn-cs"/>
              </a:defRPr>
            </a:lvl4pPr>
            <a:lvl5pPr marL="3407786" algn="l" defTabSz="1703893" rtl="0" eaLnBrk="1" latinLnBrk="0" hangingPunct="1">
              <a:defRPr kumimoji="1" sz="3354" kern="1200">
                <a:solidFill>
                  <a:schemeClr val="tx1"/>
                </a:solidFill>
                <a:latin typeface="+mn-lt"/>
                <a:ea typeface="+mn-ea"/>
                <a:cs typeface="+mn-cs"/>
              </a:defRPr>
            </a:lvl5pPr>
            <a:lvl6pPr marL="4259732" algn="l" defTabSz="1703893" rtl="0" eaLnBrk="1" latinLnBrk="0" hangingPunct="1">
              <a:defRPr kumimoji="1" sz="3354" kern="1200">
                <a:solidFill>
                  <a:schemeClr val="tx1"/>
                </a:solidFill>
                <a:latin typeface="+mn-lt"/>
                <a:ea typeface="+mn-ea"/>
                <a:cs typeface="+mn-cs"/>
              </a:defRPr>
            </a:lvl6pPr>
            <a:lvl7pPr marL="5111679" algn="l" defTabSz="1703893" rtl="0" eaLnBrk="1" latinLnBrk="0" hangingPunct="1">
              <a:defRPr kumimoji="1" sz="3354" kern="1200">
                <a:solidFill>
                  <a:schemeClr val="tx1"/>
                </a:solidFill>
                <a:latin typeface="+mn-lt"/>
                <a:ea typeface="+mn-ea"/>
                <a:cs typeface="+mn-cs"/>
              </a:defRPr>
            </a:lvl7pPr>
            <a:lvl8pPr marL="5963625" algn="l" defTabSz="1703893" rtl="0" eaLnBrk="1" latinLnBrk="0" hangingPunct="1">
              <a:defRPr kumimoji="1" sz="3354" kern="1200">
                <a:solidFill>
                  <a:schemeClr val="tx1"/>
                </a:solidFill>
                <a:latin typeface="+mn-lt"/>
                <a:ea typeface="+mn-ea"/>
                <a:cs typeface="+mn-cs"/>
              </a:defRPr>
            </a:lvl8pPr>
            <a:lvl9pPr marL="6815572" algn="l" defTabSz="1703893" rtl="0" eaLnBrk="1" latinLnBrk="0" hangingPunct="1">
              <a:defRPr kumimoji="1" sz="3354" kern="1200">
                <a:solidFill>
                  <a:schemeClr val="tx1"/>
                </a:solidFill>
                <a:latin typeface="+mn-lt"/>
                <a:ea typeface="+mn-ea"/>
                <a:cs typeface="+mn-cs"/>
              </a:defRPr>
            </a:lvl9pPr>
          </a:lstStyle>
          <a:p>
            <a:pPr>
              <a:lnSpc>
                <a:spcPts val="1522"/>
              </a:lnSpc>
            </a:pPr>
            <a:r>
              <a:rPr lang="en-US" sz="2800">
                <a:solidFill>
                  <a:srgbClr val="23373B"/>
                </a:solidFill>
                <a:latin typeface="Times New Roman" panose="02020603050405020304" pitchFamily="18" charset="0"/>
                <a:cs typeface="Times New Roman" panose="02020603050405020304" pitchFamily="18" charset="0"/>
              </a:rPr>
              <a:t>p = </a:t>
            </a:r>
            <a:r>
              <a:rPr sz="2800">
                <a:solidFill>
                  <a:srgbClr val="23373B"/>
                </a:solidFill>
                <a:latin typeface="Times New Roman" panose="02020603050405020304" pitchFamily="18" charset="0"/>
                <a:cs typeface="Times New Roman" panose="02020603050405020304" pitchFamily="18" charset="0"/>
              </a:rPr>
              <a:t>1</a:t>
            </a:r>
          </a:p>
        </p:txBody>
      </p:sp>
      <p:sp>
        <p:nvSpPr>
          <p:cNvPr id="13" name="object 7">
            <a:extLst>
              <a:ext uri="{FF2B5EF4-FFF2-40B4-BE49-F238E27FC236}">
                <a16:creationId xmlns:a16="http://schemas.microsoft.com/office/drawing/2014/main" id="{6AC1E899-A5C5-F519-FF6A-EBF980E81120}"/>
              </a:ext>
            </a:extLst>
          </p:cNvPr>
          <p:cNvSpPr txBox="1"/>
          <p:nvPr/>
        </p:nvSpPr>
        <p:spPr>
          <a:xfrm>
            <a:off x="10477158" y="3027156"/>
            <a:ext cx="749692" cy="228396"/>
          </a:xfrm>
          <a:prstGeom prst="rect">
            <a:avLst/>
          </a:prstGeom>
        </p:spPr>
        <p:txBody>
          <a:bodyPr vert="horz" wrap="none" lIns="0" tIns="0" rIns="0" bIns="0" rtlCol="0" anchor="ctr" anchorCtr="0">
            <a:spAutoFit/>
          </a:bodyPr>
          <a:lstStyle>
            <a:defPPr>
              <a:defRPr lang="ja-JP"/>
            </a:defPPr>
            <a:lvl1pPr marL="0" algn="l" defTabSz="1703893" rtl="0" eaLnBrk="1" latinLnBrk="0" hangingPunct="1">
              <a:defRPr kumimoji="1" sz="3354" kern="1200">
                <a:solidFill>
                  <a:schemeClr val="tx1"/>
                </a:solidFill>
                <a:latin typeface="+mn-lt"/>
                <a:ea typeface="+mn-ea"/>
                <a:cs typeface="+mn-cs"/>
              </a:defRPr>
            </a:lvl1pPr>
            <a:lvl2pPr marL="851946" algn="l" defTabSz="1703893" rtl="0" eaLnBrk="1" latinLnBrk="0" hangingPunct="1">
              <a:defRPr kumimoji="1" sz="3354" kern="1200">
                <a:solidFill>
                  <a:schemeClr val="tx1"/>
                </a:solidFill>
                <a:latin typeface="+mn-lt"/>
                <a:ea typeface="+mn-ea"/>
                <a:cs typeface="+mn-cs"/>
              </a:defRPr>
            </a:lvl2pPr>
            <a:lvl3pPr marL="1703893" algn="l" defTabSz="1703893" rtl="0" eaLnBrk="1" latinLnBrk="0" hangingPunct="1">
              <a:defRPr kumimoji="1" sz="3354" kern="1200">
                <a:solidFill>
                  <a:schemeClr val="tx1"/>
                </a:solidFill>
                <a:latin typeface="+mn-lt"/>
                <a:ea typeface="+mn-ea"/>
                <a:cs typeface="+mn-cs"/>
              </a:defRPr>
            </a:lvl3pPr>
            <a:lvl4pPr marL="2555839" algn="l" defTabSz="1703893" rtl="0" eaLnBrk="1" latinLnBrk="0" hangingPunct="1">
              <a:defRPr kumimoji="1" sz="3354" kern="1200">
                <a:solidFill>
                  <a:schemeClr val="tx1"/>
                </a:solidFill>
                <a:latin typeface="+mn-lt"/>
                <a:ea typeface="+mn-ea"/>
                <a:cs typeface="+mn-cs"/>
              </a:defRPr>
            </a:lvl4pPr>
            <a:lvl5pPr marL="3407786" algn="l" defTabSz="1703893" rtl="0" eaLnBrk="1" latinLnBrk="0" hangingPunct="1">
              <a:defRPr kumimoji="1" sz="3354" kern="1200">
                <a:solidFill>
                  <a:schemeClr val="tx1"/>
                </a:solidFill>
                <a:latin typeface="+mn-lt"/>
                <a:ea typeface="+mn-ea"/>
                <a:cs typeface="+mn-cs"/>
              </a:defRPr>
            </a:lvl5pPr>
            <a:lvl6pPr marL="4259732" algn="l" defTabSz="1703893" rtl="0" eaLnBrk="1" latinLnBrk="0" hangingPunct="1">
              <a:defRPr kumimoji="1" sz="3354" kern="1200">
                <a:solidFill>
                  <a:schemeClr val="tx1"/>
                </a:solidFill>
                <a:latin typeface="+mn-lt"/>
                <a:ea typeface="+mn-ea"/>
                <a:cs typeface="+mn-cs"/>
              </a:defRPr>
            </a:lvl6pPr>
            <a:lvl7pPr marL="5111679" algn="l" defTabSz="1703893" rtl="0" eaLnBrk="1" latinLnBrk="0" hangingPunct="1">
              <a:defRPr kumimoji="1" sz="3354" kern="1200">
                <a:solidFill>
                  <a:schemeClr val="tx1"/>
                </a:solidFill>
                <a:latin typeface="+mn-lt"/>
                <a:ea typeface="+mn-ea"/>
                <a:cs typeface="+mn-cs"/>
              </a:defRPr>
            </a:lvl7pPr>
            <a:lvl8pPr marL="5963625" algn="l" defTabSz="1703893" rtl="0" eaLnBrk="1" latinLnBrk="0" hangingPunct="1">
              <a:defRPr kumimoji="1" sz="3354" kern="1200">
                <a:solidFill>
                  <a:schemeClr val="tx1"/>
                </a:solidFill>
                <a:latin typeface="+mn-lt"/>
                <a:ea typeface="+mn-ea"/>
                <a:cs typeface="+mn-cs"/>
              </a:defRPr>
            </a:lvl8pPr>
            <a:lvl9pPr marL="6815572" algn="l" defTabSz="1703893" rtl="0" eaLnBrk="1" latinLnBrk="0" hangingPunct="1">
              <a:defRPr kumimoji="1" sz="3354" kern="1200">
                <a:solidFill>
                  <a:schemeClr val="tx1"/>
                </a:solidFill>
                <a:latin typeface="+mn-lt"/>
                <a:ea typeface="+mn-ea"/>
                <a:cs typeface="+mn-cs"/>
              </a:defRPr>
            </a:lvl9pPr>
          </a:lstStyle>
          <a:p>
            <a:pPr>
              <a:lnSpc>
                <a:spcPts val="1522"/>
              </a:lnSpc>
            </a:pPr>
            <a:r>
              <a:rPr lang="en-US" sz="2800">
                <a:solidFill>
                  <a:srgbClr val="23373B"/>
                </a:solidFill>
                <a:latin typeface="Times New Roman" panose="02020603050405020304" pitchFamily="18" charset="0"/>
                <a:cs typeface="Times New Roman" panose="02020603050405020304" pitchFamily="18" charset="0"/>
              </a:rPr>
              <a:t>p =</a:t>
            </a:r>
            <a:r>
              <a:rPr sz="2800" spc="71">
                <a:solidFill>
                  <a:srgbClr val="23373B"/>
                </a:solidFill>
                <a:latin typeface="Times New Roman" panose="02020603050405020304" pitchFamily="18" charset="0"/>
                <a:cs typeface="Times New Roman" panose="02020603050405020304" pitchFamily="18" charset="0"/>
              </a:rPr>
              <a:t> </a:t>
            </a:r>
            <a:r>
              <a:rPr sz="2800">
                <a:solidFill>
                  <a:srgbClr val="23373B"/>
                </a:solidFill>
                <a:latin typeface="Times New Roman" panose="02020603050405020304" pitchFamily="18" charset="0"/>
                <a:cs typeface="Times New Roman" panose="02020603050405020304" pitchFamily="18" charset="0"/>
              </a:rPr>
              <a:t>3</a:t>
            </a:r>
          </a:p>
        </p:txBody>
      </p:sp>
      <p:pic>
        <p:nvPicPr>
          <p:cNvPr id="14" name="図 9">
            <a:extLst>
              <a:ext uri="{FF2B5EF4-FFF2-40B4-BE49-F238E27FC236}">
                <a16:creationId xmlns:a16="http://schemas.microsoft.com/office/drawing/2014/main" id="{51793E4B-5CBB-88E4-200D-8473BF30F24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789274" y="3378356"/>
            <a:ext cx="2125461" cy="2049360"/>
          </a:xfrm>
          <a:prstGeom prst="rect">
            <a:avLst/>
          </a:prstGeom>
        </p:spPr>
      </p:pic>
      <p:pic>
        <p:nvPicPr>
          <p:cNvPr id="15" name="図 10">
            <a:extLst>
              <a:ext uri="{FF2B5EF4-FFF2-40B4-BE49-F238E27FC236}">
                <a16:creationId xmlns:a16="http://schemas.microsoft.com/office/drawing/2014/main" id="{21D15B6C-C9B1-7BC7-FD19-FE71D2D91BD0}"/>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072293" y="3398434"/>
            <a:ext cx="2124650" cy="2070032"/>
          </a:xfrm>
          <a:prstGeom prst="rect">
            <a:avLst/>
          </a:prstGeom>
        </p:spPr>
      </p:pic>
      <p:sp>
        <p:nvSpPr>
          <p:cNvPr id="3" name="楕円 2">
            <a:extLst>
              <a:ext uri="{FF2B5EF4-FFF2-40B4-BE49-F238E27FC236}">
                <a16:creationId xmlns:a16="http://schemas.microsoft.com/office/drawing/2014/main" id="{7C9ACB2C-E1F4-45AE-98E9-111B1C34B4A4}"/>
              </a:ext>
            </a:extLst>
          </p:cNvPr>
          <p:cNvSpPr>
            <a:spLocks noChangeAspect="1"/>
          </p:cNvSpPr>
          <p:nvPr/>
        </p:nvSpPr>
        <p:spPr>
          <a:xfrm>
            <a:off x="7129786" y="3407959"/>
            <a:ext cx="2038279" cy="2039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オブジェクト 4">
            <a:extLst>
              <a:ext uri="{FF2B5EF4-FFF2-40B4-BE49-F238E27FC236}">
                <a16:creationId xmlns:a16="http://schemas.microsoft.com/office/drawing/2014/main" id="{1D6E65F0-C682-411D-BAD5-C55C53C97C37}"/>
              </a:ext>
            </a:extLst>
          </p:cNvPr>
          <p:cNvGraphicFramePr>
            <a:graphicFrameLocks noChangeAspect="1"/>
          </p:cNvGraphicFramePr>
          <p:nvPr>
            <p:extLst>
              <p:ext uri="{D42A27DB-BD31-4B8C-83A1-F6EECF244321}">
                <p14:modId xmlns:p14="http://schemas.microsoft.com/office/powerpoint/2010/main" val="3901469613"/>
              </p:ext>
            </p:extLst>
          </p:nvPr>
        </p:nvGraphicFramePr>
        <p:xfrm>
          <a:off x="7764324" y="1526597"/>
          <a:ext cx="3372213" cy="1135541"/>
        </p:xfrm>
        <a:graphic>
          <a:graphicData uri="http://schemas.openxmlformats.org/presentationml/2006/ole">
            <mc:AlternateContent xmlns:mc="http://schemas.openxmlformats.org/markup-compatibility/2006">
              <mc:Choice xmlns:v="urn:schemas-microsoft-com:vml" Requires="v">
                <p:oleObj r:id="rId8" imgW="1244702" imgH="419528" progId="">
                  <p:embed/>
                </p:oleObj>
              </mc:Choice>
              <mc:Fallback>
                <p:oleObj r:id="rId8" imgW="1244702" imgH="419528" progId="">
                  <p:embed/>
                  <p:pic>
                    <p:nvPicPr>
                      <p:cNvPr id="0" name=""/>
                      <p:cNvPicPr/>
                      <p:nvPr/>
                    </p:nvPicPr>
                    <p:blipFill>
                      <a:blip r:embed="rId9"/>
                      <a:stretch>
                        <a:fillRect/>
                      </a:stretch>
                    </p:blipFill>
                    <p:spPr>
                      <a:xfrm>
                        <a:off x="7764324" y="1526597"/>
                        <a:ext cx="3372213" cy="1135541"/>
                      </a:xfrm>
                      <a:prstGeom prst="rect">
                        <a:avLst/>
                      </a:prstGeom>
                    </p:spPr>
                  </p:pic>
                </p:oleObj>
              </mc:Fallback>
            </mc:AlternateContent>
          </a:graphicData>
        </a:graphic>
      </p:graphicFrame>
      <p:pic>
        <p:nvPicPr>
          <p:cNvPr id="19" name="図 18" descr="Introducing Coreform Cubit 2020 - YouTube">
            <a:extLst>
              <a:ext uri="{FF2B5EF4-FFF2-40B4-BE49-F238E27FC236}">
                <a16:creationId xmlns:a16="http://schemas.microsoft.com/office/drawing/2014/main" id="{BE2BDAD3-3D78-4492-93EC-FC4533038201}"/>
              </a:ext>
            </a:extLst>
          </p:cNvPr>
          <p:cNvPicPr>
            <a:picLocks noChangeAspect="1"/>
          </p:cNvPicPr>
          <p:nvPr/>
        </p:nvPicPr>
        <p:blipFill>
          <a:blip r:embed="rId10"/>
          <a:srcRect b="21771"/>
          <a:stretch>
            <a:fillRect/>
          </a:stretch>
        </p:blipFill>
        <p:spPr>
          <a:xfrm>
            <a:off x="428403" y="4031991"/>
            <a:ext cx="2466975" cy="1445563"/>
          </a:xfrm>
          <a:prstGeom prst="rect">
            <a:avLst/>
          </a:prstGeom>
        </p:spPr>
      </p:pic>
      <p:pic>
        <p:nvPicPr>
          <p:cNvPr id="20" name="図 19">
            <a:extLst>
              <a:ext uri="{FF2B5EF4-FFF2-40B4-BE49-F238E27FC236}">
                <a16:creationId xmlns:a16="http://schemas.microsoft.com/office/drawing/2014/main" id="{63A6FA81-2965-4889-9318-8D7FE24CDC17}"/>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4113044" y="906299"/>
            <a:ext cx="2212074" cy="1878176"/>
          </a:xfrm>
          <a:prstGeom prst="rect">
            <a:avLst/>
          </a:prstGeom>
        </p:spPr>
      </p:pic>
      <p:graphicFrame>
        <p:nvGraphicFramePr>
          <p:cNvPr id="21" name="オブジェクト 20">
            <a:extLst>
              <a:ext uri="{FF2B5EF4-FFF2-40B4-BE49-F238E27FC236}">
                <a16:creationId xmlns:a16="http://schemas.microsoft.com/office/drawing/2014/main" id="{A8B89993-2E8E-4F31-B0F6-FA261EB6BEA2}"/>
              </a:ext>
            </a:extLst>
          </p:cNvPr>
          <p:cNvGraphicFramePr>
            <a:graphicFrameLocks noChangeAspect="1"/>
          </p:cNvGraphicFramePr>
          <p:nvPr>
            <p:extLst>
              <p:ext uri="{D42A27DB-BD31-4B8C-83A1-F6EECF244321}">
                <p14:modId xmlns:p14="http://schemas.microsoft.com/office/powerpoint/2010/main" val="3631068892"/>
              </p:ext>
            </p:extLst>
          </p:nvPr>
        </p:nvGraphicFramePr>
        <p:xfrm>
          <a:off x="4332288" y="3441700"/>
          <a:ext cx="1838325" cy="533400"/>
        </p:xfrm>
        <a:graphic>
          <a:graphicData uri="http://schemas.openxmlformats.org/presentationml/2006/ole">
            <mc:AlternateContent xmlns:mc="http://schemas.openxmlformats.org/markup-compatibility/2006">
              <mc:Choice xmlns:v="urn:schemas-microsoft-com:vml" Requires="v">
                <p:oleObj name="Microsoft Equation 3.0" r:id="rId12" imgW="698400" imgH="203040" progId="Equation.3">
                  <p:embed/>
                </p:oleObj>
              </mc:Choice>
              <mc:Fallback>
                <p:oleObj name="Microsoft Equation 3.0" r:id="rId12" imgW="698400" imgH="203040" progId="Equation.3">
                  <p:embed/>
                  <p:pic>
                    <p:nvPicPr>
                      <p:cNvPr id="5" name="オブジェクト 4">
                        <a:extLst>
                          <a:ext uri="{FF2B5EF4-FFF2-40B4-BE49-F238E27FC236}">
                            <a16:creationId xmlns:a16="http://schemas.microsoft.com/office/drawing/2014/main" id="{1D6E65F0-C682-411D-BAD5-C55C53C97C37}"/>
                          </a:ext>
                        </a:extLst>
                      </p:cNvPr>
                      <p:cNvPicPr/>
                      <p:nvPr/>
                    </p:nvPicPr>
                    <p:blipFill>
                      <a:blip r:embed="rId13"/>
                      <a:stretch>
                        <a:fillRect/>
                      </a:stretch>
                    </p:blipFill>
                    <p:spPr>
                      <a:xfrm>
                        <a:off x="4332288" y="3441700"/>
                        <a:ext cx="1838325" cy="533400"/>
                      </a:xfrm>
                      <a:prstGeom prst="rect">
                        <a:avLst/>
                      </a:prstGeom>
                    </p:spPr>
                  </p:pic>
                </p:oleObj>
              </mc:Fallback>
            </mc:AlternateContent>
          </a:graphicData>
        </a:graphic>
      </p:graphicFrame>
      <p:cxnSp>
        <p:nvCxnSpPr>
          <p:cNvPr id="9" name="直線矢印コネクタ 8">
            <a:extLst>
              <a:ext uri="{FF2B5EF4-FFF2-40B4-BE49-F238E27FC236}">
                <a16:creationId xmlns:a16="http://schemas.microsoft.com/office/drawing/2014/main" id="{DF7BA140-9AD0-4C52-9F03-E1B6F7D80FB1}"/>
              </a:ext>
            </a:extLst>
          </p:cNvPr>
          <p:cNvCxnSpPr>
            <a:cxnSpLocks/>
            <a:endCxn id="21" idx="1"/>
          </p:cNvCxnSpPr>
          <p:nvPr/>
        </p:nvCxnSpPr>
        <p:spPr>
          <a:xfrm flipV="1">
            <a:off x="2856563" y="3708106"/>
            <a:ext cx="1508467" cy="867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56BA251F-3E1E-4D56-8CA1-4414C8082B67}"/>
              </a:ext>
            </a:extLst>
          </p:cNvPr>
          <p:cNvCxnSpPr>
            <a:cxnSpLocks/>
            <a:endCxn id="35" idx="1"/>
          </p:cNvCxnSpPr>
          <p:nvPr/>
        </p:nvCxnSpPr>
        <p:spPr>
          <a:xfrm flipV="1">
            <a:off x="2878943" y="4201945"/>
            <a:ext cx="1445606" cy="510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A6503E3C-C713-482B-A0D0-1A61E1E7BEF2}"/>
              </a:ext>
            </a:extLst>
          </p:cNvPr>
          <p:cNvCxnSpPr>
            <a:cxnSpLocks/>
            <a:stCxn id="19" idx="3"/>
            <a:endCxn id="36" idx="1"/>
          </p:cNvCxnSpPr>
          <p:nvPr/>
        </p:nvCxnSpPr>
        <p:spPr>
          <a:xfrm>
            <a:off x="2895378" y="4754773"/>
            <a:ext cx="1397222" cy="55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F124C82A-369F-4AA1-9315-EE2ABEFA6B83}"/>
              </a:ext>
            </a:extLst>
          </p:cNvPr>
          <p:cNvCxnSpPr>
            <a:cxnSpLocks/>
            <a:endCxn id="37" idx="1"/>
          </p:cNvCxnSpPr>
          <p:nvPr/>
        </p:nvCxnSpPr>
        <p:spPr>
          <a:xfrm>
            <a:off x="2856563" y="5126282"/>
            <a:ext cx="1469997" cy="3524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DED1AF47-965B-4592-9877-5AC6C04ABB49}"/>
              </a:ext>
            </a:extLst>
          </p:cNvPr>
          <p:cNvCxnSpPr>
            <a:cxnSpLocks/>
          </p:cNvCxnSpPr>
          <p:nvPr/>
        </p:nvCxnSpPr>
        <p:spPr>
          <a:xfrm>
            <a:off x="2895380" y="5137250"/>
            <a:ext cx="1429169" cy="709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34" name="オブジェクト 33">
            <a:extLst>
              <a:ext uri="{FF2B5EF4-FFF2-40B4-BE49-F238E27FC236}">
                <a16:creationId xmlns:a16="http://schemas.microsoft.com/office/drawing/2014/main" id="{07CB95CA-CD60-4370-99D7-5807D844D66B}"/>
              </a:ext>
            </a:extLst>
          </p:cNvPr>
          <p:cNvGraphicFramePr>
            <a:graphicFrameLocks noChangeAspect="1"/>
          </p:cNvGraphicFramePr>
          <p:nvPr>
            <p:extLst>
              <p:ext uri="{D42A27DB-BD31-4B8C-83A1-F6EECF244321}">
                <p14:modId xmlns:p14="http://schemas.microsoft.com/office/powerpoint/2010/main" val="4177198773"/>
              </p:ext>
            </p:extLst>
          </p:nvPr>
        </p:nvGraphicFramePr>
        <p:xfrm>
          <a:off x="1211040" y="5477554"/>
          <a:ext cx="901700" cy="601663"/>
        </p:xfrm>
        <a:graphic>
          <a:graphicData uri="http://schemas.openxmlformats.org/presentationml/2006/ole">
            <mc:AlternateContent xmlns:mc="http://schemas.openxmlformats.org/markup-compatibility/2006">
              <mc:Choice xmlns:v="urn:schemas-microsoft-com:vml" Requires="v">
                <p:oleObj r:id="rId14" imgW="342720" imgH="228600" progId="">
                  <p:embed/>
                </p:oleObj>
              </mc:Choice>
              <mc:Fallback>
                <p:oleObj r:id="rId14" imgW="342720" imgH="228600" progId="">
                  <p:embed/>
                  <p:pic>
                    <p:nvPicPr>
                      <p:cNvPr id="5" name="オブジェクト 4">
                        <a:extLst>
                          <a:ext uri="{FF2B5EF4-FFF2-40B4-BE49-F238E27FC236}">
                            <a16:creationId xmlns:a16="http://schemas.microsoft.com/office/drawing/2014/main" id="{1D6E65F0-C682-411D-BAD5-C55C53C97C37}"/>
                          </a:ext>
                        </a:extLst>
                      </p:cNvPr>
                      <p:cNvPicPr/>
                      <p:nvPr/>
                    </p:nvPicPr>
                    <p:blipFill>
                      <a:blip r:embed="rId15"/>
                      <a:stretch>
                        <a:fillRect/>
                      </a:stretch>
                    </p:blipFill>
                    <p:spPr>
                      <a:xfrm>
                        <a:off x="1211040" y="5477554"/>
                        <a:ext cx="901700" cy="601663"/>
                      </a:xfrm>
                      <a:prstGeom prst="rect">
                        <a:avLst/>
                      </a:prstGeom>
                    </p:spPr>
                  </p:pic>
                </p:oleObj>
              </mc:Fallback>
            </mc:AlternateContent>
          </a:graphicData>
        </a:graphic>
      </p:graphicFrame>
      <p:graphicFrame>
        <p:nvGraphicFramePr>
          <p:cNvPr id="35" name="オブジェクト 34">
            <a:extLst>
              <a:ext uri="{FF2B5EF4-FFF2-40B4-BE49-F238E27FC236}">
                <a16:creationId xmlns:a16="http://schemas.microsoft.com/office/drawing/2014/main" id="{1CA7B23E-BDC0-4936-BA9F-D8E4BE216CEA}"/>
              </a:ext>
            </a:extLst>
          </p:cNvPr>
          <p:cNvGraphicFramePr>
            <a:graphicFrameLocks noChangeAspect="1"/>
          </p:cNvGraphicFramePr>
          <p:nvPr>
            <p:extLst>
              <p:ext uri="{D42A27DB-BD31-4B8C-83A1-F6EECF244321}">
                <p14:modId xmlns:p14="http://schemas.microsoft.com/office/powerpoint/2010/main" val="1073592998"/>
              </p:ext>
            </p:extLst>
          </p:nvPr>
        </p:nvGraphicFramePr>
        <p:xfrm>
          <a:off x="4275138" y="3933825"/>
          <a:ext cx="1952625" cy="536575"/>
        </p:xfrm>
        <a:graphic>
          <a:graphicData uri="http://schemas.openxmlformats.org/presentationml/2006/ole">
            <mc:AlternateContent xmlns:mc="http://schemas.openxmlformats.org/markup-compatibility/2006">
              <mc:Choice xmlns:v="urn:schemas-microsoft-com:vml" Requires="v">
                <p:oleObj name="Microsoft Equation 3.0" r:id="rId16" imgW="736560" imgH="203040" progId="Equation.3">
                  <p:embed/>
                </p:oleObj>
              </mc:Choice>
              <mc:Fallback>
                <p:oleObj name="Microsoft Equation 3.0" r:id="rId16" imgW="736560" imgH="203040" progId="Equation.3">
                  <p:embed/>
                  <p:pic>
                    <p:nvPicPr>
                      <p:cNvPr id="21" name="オブジェクト 20">
                        <a:extLst>
                          <a:ext uri="{FF2B5EF4-FFF2-40B4-BE49-F238E27FC236}">
                            <a16:creationId xmlns:a16="http://schemas.microsoft.com/office/drawing/2014/main" id="{A8B89993-2E8E-4F31-B0F6-FA261EB6BEA2}"/>
                          </a:ext>
                        </a:extLst>
                      </p:cNvPr>
                      <p:cNvPicPr/>
                      <p:nvPr/>
                    </p:nvPicPr>
                    <p:blipFill>
                      <a:blip r:embed="rId17"/>
                      <a:stretch>
                        <a:fillRect/>
                      </a:stretch>
                    </p:blipFill>
                    <p:spPr>
                      <a:xfrm>
                        <a:off x="4275138" y="3933825"/>
                        <a:ext cx="1952625" cy="536575"/>
                      </a:xfrm>
                      <a:prstGeom prst="rect">
                        <a:avLst/>
                      </a:prstGeom>
                    </p:spPr>
                  </p:pic>
                </p:oleObj>
              </mc:Fallback>
            </mc:AlternateContent>
          </a:graphicData>
        </a:graphic>
      </p:graphicFrame>
      <p:graphicFrame>
        <p:nvGraphicFramePr>
          <p:cNvPr id="36" name="オブジェクト 35">
            <a:extLst>
              <a:ext uri="{FF2B5EF4-FFF2-40B4-BE49-F238E27FC236}">
                <a16:creationId xmlns:a16="http://schemas.microsoft.com/office/drawing/2014/main" id="{9DC38DA2-6AD4-4EBD-8E90-C56B2B0CDE5C}"/>
              </a:ext>
            </a:extLst>
          </p:cNvPr>
          <p:cNvGraphicFramePr>
            <a:graphicFrameLocks noChangeAspect="1"/>
          </p:cNvGraphicFramePr>
          <p:nvPr>
            <p:extLst>
              <p:ext uri="{D42A27DB-BD31-4B8C-83A1-F6EECF244321}">
                <p14:modId xmlns:p14="http://schemas.microsoft.com/office/powerpoint/2010/main" val="3736148504"/>
              </p:ext>
            </p:extLst>
          </p:nvPr>
        </p:nvGraphicFramePr>
        <p:xfrm>
          <a:off x="4292600" y="4541838"/>
          <a:ext cx="1917700" cy="536575"/>
        </p:xfrm>
        <a:graphic>
          <a:graphicData uri="http://schemas.openxmlformats.org/presentationml/2006/ole">
            <mc:AlternateContent xmlns:mc="http://schemas.openxmlformats.org/markup-compatibility/2006">
              <mc:Choice xmlns:v="urn:schemas-microsoft-com:vml" Requires="v">
                <p:oleObj name="Microsoft Equation 3.0" r:id="rId18" imgW="723600" imgH="203040" progId="Equation.3">
                  <p:embed/>
                </p:oleObj>
              </mc:Choice>
              <mc:Fallback>
                <p:oleObj name="Microsoft Equation 3.0" r:id="rId18" imgW="723600" imgH="203040" progId="Equation.3">
                  <p:embed/>
                  <p:pic>
                    <p:nvPicPr>
                      <p:cNvPr id="35" name="オブジェクト 34">
                        <a:extLst>
                          <a:ext uri="{FF2B5EF4-FFF2-40B4-BE49-F238E27FC236}">
                            <a16:creationId xmlns:a16="http://schemas.microsoft.com/office/drawing/2014/main" id="{1CA7B23E-BDC0-4936-BA9F-D8E4BE216CEA}"/>
                          </a:ext>
                        </a:extLst>
                      </p:cNvPr>
                      <p:cNvPicPr/>
                      <p:nvPr/>
                    </p:nvPicPr>
                    <p:blipFill>
                      <a:blip r:embed="rId19"/>
                      <a:stretch>
                        <a:fillRect/>
                      </a:stretch>
                    </p:blipFill>
                    <p:spPr>
                      <a:xfrm>
                        <a:off x="4292600" y="4541838"/>
                        <a:ext cx="1917700" cy="536575"/>
                      </a:xfrm>
                      <a:prstGeom prst="rect">
                        <a:avLst/>
                      </a:prstGeom>
                    </p:spPr>
                  </p:pic>
                </p:oleObj>
              </mc:Fallback>
            </mc:AlternateContent>
          </a:graphicData>
        </a:graphic>
      </p:graphicFrame>
      <p:graphicFrame>
        <p:nvGraphicFramePr>
          <p:cNvPr id="37" name="オブジェクト 36">
            <a:extLst>
              <a:ext uri="{FF2B5EF4-FFF2-40B4-BE49-F238E27FC236}">
                <a16:creationId xmlns:a16="http://schemas.microsoft.com/office/drawing/2014/main" id="{C311E061-3E82-41D7-9EE8-F789B6A0C869}"/>
              </a:ext>
            </a:extLst>
          </p:cNvPr>
          <p:cNvGraphicFramePr>
            <a:graphicFrameLocks noChangeAspect="1"/>
          </p:cNvGraphicFramePr>
          <p:nvPr>
            <p:extLst>
              <p:ext uri="{D42A27DB-BD31-4B8C-83A1-F6EECF244321}">
                <p14:modId xmlns:p14="http://schemas.microsoft.com/office/powerpoint/2010/main" val="1855663415"/>
              </p:ext>
            </p:extLst>
          </p:nvPr>
        </p:nvGraphicFramePr>
        <p:xfrm>
          <a:off x="4277149" y="5209967"/>
          <a:ext cx="1943100" cy="536575"/>
        </p:xfrm>
        <a:graphic>
          <a:graphicData uri="http://schemas.openxmlformats.org/presentationml/2006/ole">
            <mc:AlternateContent xmlns:mc="http://schemas.openxmlformats.org/markup-compatibility/2006">
              <mc:Choice xmlns:v="urn:schemas-microsoft-com:vml" Requires="v">
                <p:oleObj name="Microsoft Equation 3.0" r:id="rId20" imgW="736560" imgH="203040" progId="Equation.3">
                  <p:embed/>
                </p:oleObj>
              </mc:Choice>
              <mc:Fallback>
                <p:oleObj name="Microsoft Equation 3.0" r:id="rId20" imgW="736560" imgH="203040" progId="Equation.3">
                  <p:embed/>
                  <p:pic>
                    <p:nvPicPr>
                      <p:cNvPr id="35" name="オブジェクト 34">
                        <a:extLst>
                          <a:ext uri="{FF2B5EF4-FFF2-40B4-BE49-F238E27FC236}">
                            <a16:creationId xmlns:a16="http://schemas.microsoft.com/office/drawing/2014/main" id="{1CA7B23E-BDC0-4936-BA9F-D8E4BE216CEA}"/>
                          </a:ext>
                        </a:extLst>
                      </p:cNvPr>
                      <p:cNvPicPr/>
                      <p:nvPr/>
                    </p:nvPicPr>
                    <p:blipFill>
                      <a:blip r:embed="rId21"/>
                      <a:stretch>
                        <a:fillRect/>
                      </a:stretch>
                    </p:blipFill>
                    <p:spPr>
                      <a:xfrm>
                        <a:off x="4277149" y="5209967"/>
                        <a:ext cx="1943100" cy="536575"/>
                      </a:xfrm>
                      <a:prstGeom prst="rect">
                        <a:avLst/>
                      </a:prstGeom>
                    </p:spPr>
                  </p:pic>
                </p:oleObj>
              </mc:Fallback>
            </mc:AlternateContent>
          </a:graphicData>
        </a:graphic>
      </p:graphicFrame>
      <p:graphicFrame>
        <p:nvGraphicFramePr>
          <p:cNvPr id="38" name="オブジェクト 37">
            <a:extLst>
              <a:ext uri="{FF2B5EF4-FFF2-40B4-BE49-F238E27FC236}">
                <a16:creationId xmlns:a16="http://schemas.microsoft.com/office/drawing/2014/main" id="{FBA60224-7ED0-4095-ACD6-C8A1DF5AFEAE}"/>
              </a:ext>
            </a:extLst>
          </p:cNvPr>
          <p:cNvGraphicFramePr>
            <a:graphicFrameLocks noChangeAspect="1"/>
          </p:cNvGraphicFramePr>
          <p:nvPr>
            <p:extLst>
              <p:ext uri="{D42A27DB-BD31-4B8C-83A1-F6EECF244321}">
                <p14:modId xmlns:p14="http://schemas.microsoft.com/office/powerpoint/2010/main" val="3160826182"/>
              </p:ext>
            </p:extLst>
          </p:nvPr>
        </p:nvGraphicFramePr>
        <p:xfrm>
          <a:off x="4270375" y="5784850"/>
          <a:ext cx="1962150" cy="534988"/>
        </p:xfrm>
        <a:graphic>
          <a:graphicData uri="http://schemas.openxmlformats.org/presentationml/2006/ole">
            <mc:AlternateContent xmlns:mc="http://schemas.openxmlformats.org/markup-compatibility/2006">
              <mc:Choice xmlns:v="urn:schemas-microsoft-com:vml" Requires="v">
                <p:oleObj name="Microsoft Equation 3.0" r:id="rId22" imgW="723600" imgH="203040" progId="Equation.3">
                  <p:embed/>
                </p:oleObj>
              </mc:Choice>
              <mc:Fallback>
                <p:oleObj name="Microsoft Equation 3.0" r:id="rId22" imgW="723600" imgH="203040" progId="Equation.3">
                  <p:embed/>
                  <p:pic>
                    <p:nvPicPr>
                      <p:cNvPr id="35" name="オブジェクト 34">
                        <a:extLst>
                          <a:ext uri="{FF2B5EF4-FFF2-40B4-BE49-F238E27FC236}">
                            <a16:creationId xmlns:a16="http://schemas.microsoft.com/office/drawing/2014/main" id="{1CA7B23E-BDC0-4936-BA9F-D8E4BE216CEA}"/>
                          </a:ext>
                        </a:extLst>
                      </p:cNvPr>
                      <p:cNvPicPr/>
                      <p:nvPr/>
                    </p:nvPicPr>
                    <p:blipFill>
                      <a:blip r:embed="rId23"/>
                      <a:stretch>
                        <a:fillRect/>
                      </a:stretch>
                    </p:blipFill>
                    <p:spPr>
                      <a:xfrm>
                        <a:off x="4270375" y="5784850"/>
                        <a:ext cx="1962150" cy="534988"/>
                      </a:xfrm>
                      <a:prstGeom prst="rect">
                        <a:avLst/>
                      </a:prstGeom>
                    </p:spPr>
                  </p:pic>
                </p:oleObj>
              </mc:Fallback>
            </mc:AlternateContent>
          </a:graphicData>
        </a:graphic>
      </p:graphicFrame>
      <p:graphicFrame>
        <p:nvGraphicFramePr>
          <p:cNvPr id="71" name="オブジェクト 70">
            <a:extLst>
              <a:ext uri="{FF2B5EF4-FFF2-40B4-BE49-F238E27FC236}">
                <a16:creationId xmlns:a16="http://schemas.microsoft.com/office/drawing/2014/main" id="{5E0D010F-769A-4532-BEF6-6C9E4416A84F}"/>
              </a:ext>
            </a:extLst>
          </p:cNvPr>
          <p:cNvGraphicFramePr>
            <a:graphicFrameLocks noChangeAspect="1"/>
          </p:cNvGraphicFramePr>
          <p:nvPr>
            <p:extLst>
              <p:ext uri="{D42A27DB-BD31-4B8C-83A1-F6EECF244321}">
                <p14:modId xmlns:p14="http://schemas.microsoft.com/office/powerpoint/2010/main" val="1996795650"/>
              </p:ext>
            </p:extLst>
          </p:nvPr>
        </p:nvGraphicFramePr>
        <p:xfrm>
          <a:off x="4594400" y="2719544"/>
          <a:ext cx="1249362" cy="658812"/>
        </p:xfrm>
        <a:graphic>
          <a:graphicData uri="http://schemas.openxmlformats.org/presentationml/2006/ole">
            <mc:AlternateContent xmlns:mc="http://schemas.openxmlformats.org/markup-compatibility/2006">
              <mc:Choice xmlns:v="urn:schemas-microsoft-com:vml" Requires="v">
                <p:oleObj r:id="rId24" imgW="469800" imgH="228600" progId="">
                  <p:embed/>
                </p:oleObj>
              </mc:Choice>
              <mc:Fallback>
                <p:oleObj r:id="rId24" imgW="469800" imgH="228600" progId="">
                  <p:embed/>
                  <p:pic>
                    <p:nvPicPr>
                      <p:cNvPr id="5" name="オブジェクト 4">
                        <a:extLst>
                          <a:ext uri="{FF2B5EF4-FFF2-40B4-BE49-F238E27FC236}">
                            <a16:creationId xmlns:a16="http://schemas.microsoft.com/office/drawing/2014/main" id="{1D6E65F0-C682-411D-BAD5-C55C53C97C37}"/>
                          </a:ext>
                        </a:extLst>
                      </p:cNvPr>
                      <p:cNvPicPr/>
                      <p:nvPr/>
                    </p:nvPicPr>
                    <p:blipFill>
                      <a:blip r:embed="rId25"/>
                      <a:stretch>
                        <a:fillRect/>
                      </a:stretch>
                    </p:blipFill>
                    <p:spPr>
                      <a:xfrm>
                        <a:off x="4594400" y="2719544"/>
                        <a:ext cx="1249362" cy="658812"/>
                      </a:xfrm>
                      <a:prstGeom prst="rect">
                        <a:avLst/>
                      </a:prstGeom>
                    </p:spPr>
                  </p:pic>
                </p:oleObj>
              </mc:Fallback>
            </mc:AlternateContent>
          </a:graphicData>
        </a:graphic>
      </p:graphicFrame>
      <p:cxnSp>
        <p:nvCxnSpPr>
          <p:cNvPr id="79" name="直線コネクタ 78">
            <a:extLst>
              <a:ext uri="{FF2B5EF4-FFF2-40B4-BE49-F238E27FC236}">
                <a16:creationId xmlns:a16="http://schemas.microsoft.com/office/drawing/2014/main" id="{175730EA-65E8-442C-92E3-8ED50B4730E5}"/>
              </a:ext>
            </a:extLst>
          </p:cNvPr>
          <p:cNvCxnSpPr>
            <a:cxnSpLocks/>
          </p:cNvCxnSpPr>
          <p:nvPr/>
        </p:nvCxnSpPr>
        <p:spPr>
          <a:xfrm>
            <a:off x="6734628" y="1027473"/>
            <a:ext cx="0" cy="5257288"/>
          </a:xfrm>
          <a:prstGeom prst="line">
            <a:avLst/>
          </a:prstGeom>
          <a:ln w="168275" cmpd="tri">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object 12">
            <a:extLst>
              <a:ext uri="{FF2B5EF4-FFF2-40B4-BE49-F238E27FC236}">
                <a16:creationId xmlns:a16="http://schemas.microsoft.com/office/drawing/2014/main" id="{B473C4CB-E8B7-A9E7-680E-6101CAA79449}"/>
              </a:ext>
            </a:extLst>
          </p:cNvPr>
          <p:cNvSpPr txBox="1"/>
          <p:nvPr/>
        </p:nvSpPr>
        <p:spPr>
          <a:xfrm>
            <a:off x="41290" y="6319838"/>
            <a:ext cx="3726982" cy="257250"/>
          </a:xfrm>
          <a:prstGeom prst="rect">
            <a:avLst/>
          </a:prstGeom>
        </p:spPr>
        <p:txBody>
          <a:bodyPr vert="horz" wrap="none" lIns="0" tIns="0" rIns="0" bIns="0" rtlCol="0" anchor="ctr" anchorCtr="0">
            <a:spAutoFit/>
          </a:bodyPr>
          <a:lstStyle>
            <a:defPPr>
              <a:defRPr lang="ja-JP"/>
            </a:defPPr>
            <a:lvl1pPr marL="0" algn="l" defTabSz="1703893" rtl="0" eaLnBrk="1" latinLnBrk="0" hangingPunct="1">
              <a:defRPr kumimoji="1" sz="3354" kern="1200">
                <a:solidFill>
                  <a:schemeClr val="tx1"/>
                </a:solidFill>
                <a:latin typeface="+mn-lt"/>
                <a:ea typeface="+mn-ea"/>
                <a:cs typeface="+mn-cs"/>
              </a:defRPr>
            </a:lvl1pPr>
            <a:lvl2pPr marL="851946" algn="l" defTabSz="1703893" rtl="0" eaLnBrk="1" latinLnBrk="0" hangingPunct="1">
              <a:defRPr kumimoji="1" sz="3354" kern="1200">
                <a:solidFill>
                  <a:schemeClr val="tx1"/>
                </a:solidFill>
                <a:latin typeface="+mn-lt"/>
                <a:ea typeface="+mn-ea"/>
                <a:cs typeface="+mn-cs"/>
              </a:defRPr>
            </a:lvl2pPr>
            <a:lvl3pPr marL="1703893" algn="l" defTabSz="1703893" rtl="0" eaLnBrk="1" latinLnBrk="0" hangingPunct="1">
              <a:defRPr kumimoji="1" sz="3354" kern="1200">
                <a:solidFill>
                  <a:schemeClr val="tx1"/>
                </a:solidFill>
                <a:latin typeface="+mn-lt"/>
                <a:ea typeface="+mn-ea"/>
                <a:cs typeface="+mn-cs"/>
              </a:defRPr>
            </a:lvl3pPr>
            <a:lvl4pPr marL="2555839" algn="l" defTabSz="1703893" rtl="0" eaLnBrk="1" latinLnBrk="0" hangingPunct="1">
              <a:defRPr kumimoji="1" sz="3354" kern="1200">
                <a:solidFill>
                  <a:schemeClr val="tx1"/>
                </a:solidFill>
                <a:latin typeface="+mn-lt"/>
                <a:ea typeface="+mn-ea"/>
                <a:cs typeface="+mn-cs"/>
              </a:defRPr>
            </a:lvl4pPr>
            <a:lvl5pPr marL="3407786" algn="l" defTabSz="1703893" rtl="0" eaLnBrk="1" latinLnBrk="0" hangingPunct="1">
              <a:defRPr kumimoji="1" sz="3354" kern="1200">
                <a:solidFill>
                  <a:schemeClr val="tx1"/>
                </a:solidFill>
                <a:latin typeface="+mn-lt"/>
                <a:ea typeface="+mn-ea"/>
                <a:cs typeface="+mn-cs"/>
              </a:defRPr>
            </a:lvl5pPr>
            <a:lvl6pPr marL="4259732" algn="l" defTabSz="1703893" rtl="0" eaLnBrk="1" latinLnBrk="0" hangingPunct="1">
              <a:defRPr kumimoji="1" sz="3354" kern="1200">
                <a:solidFill>
                  <a:schemeClr val="tx1"/>
                </a:solidFill>
                <a:latin typeface="+mn-lt"/>
                <a:ea typeface="+mn-ea"/>
                <a:cs typeface="+mn-cs"/>
              </a:defRPr>
            </a:lvl6pPr>
            <a:lvl7pPr marL="5111679" algn="l" defTabSz="1703893" rtl="0" eaLnBrk="1" latinLnBrk="0" hangingPunct="1">
              <a:defRPr kumimoji="1" sz="3354" kern="1200">
                <a:solidFill>
                  <a:schemeClr val="tx1"/>
                </a:solidFill>
                <a:latin typeface="+mn-lt"/>
                <a:ea typeface="+mn-ea"/>
                <a:cs typeface="+mn-cs"/>
              </a:defRPr>
            </a:lvl7pPr>
            <a:lvl8pPr marL="5963625" algn="l" defTabSz="1703893" rtl="0" eaLnBrk="1" latinLnBrk="0" hangingPunct="1">
              <a:defRPr kumimoji="1" sz="3354" kern="1200">
                <a:solidFill>
                  <a:schemeClr val="tx1"/>
                </a:solidFill>
                <a:latin typeface="+mn-lt"/>
                <a:ea typeface="+mn-ea"/>
                <a:cs typeface="+mn-cs"/>
              </a:defRPr>
            </a:lvl8pPr>
            <a:lvl9pPr marL="6815572" algn="l" defTabSz="1703893" rtl="0" eaLnBrk="1" latinLnBrk="0" hangingPunct="1">
              <a:defRPr kumimoji="1" sz="3354" kern="1200">
                <a:solidFill>
                  <a:schemeClr val="tx1"/>
                </a:solidFill>
                <a:latin typeface="+mn-lt"/>
                <a:ea typeface="+mn-ea"/>
                <a:cs typeface="+mn-cs"/>
              </a:defRPr>
            </a:lvl9pPr>
          </a:lstStyle>
          <a:p>
            <a:pPr>
              <a:lnSpc>
                <a:spcPts val="1831"/>
              </a:lnSpc>
            </a:pPr>
            <a:r>
              <a:rPr lang="en-US" sz="2800" dirty="0">
                <a:solidFill>
                  <a:srgbClr val="008000"/>
                </a:solidFill>
                <a:latin typeface="Times New Roman" panose="02020603050405020304" pitchFamily="18" charset="0"/>
                <a:cs typeface="Times New Roman" panose="02020603050405020304" pitchFamily="18" charset="0"/>
              </a:rPr>
              <a:t>(Accuracy not confirmed)</a:t>
            </a:r>
            <a:endParaRPr sz="2800" dirty="0">
              <a:solidFill>
                <a:srgbClr val="008000"/>
              </a:solidFill>
              <a:latin typeface="Times New Roman" panose="02020603050405020304" pitchFamily="18" charset="0"/>
              <a:cs typeface="Times New Roman" panose="02020603050405020304" pitchFamily="18" charset="0"/>
            </a:endParaRPr>
          </a:p>
        </p:txBody>
      </p:sp>
      <p:pic>
        <p:nvPicPr>
          <p:cNvPr id="10" name="radia_mcp_audio_08">
            <a:hlinkClick r:id="" action="ppaction://media"/>
            <a:extLst>
              <a:ext uri="{FF2B5EF4-FFF2-40B4-BE49-F238E27FC236}">
                <a16:creationId xmlns:a16="http://schemas.microsoft.com/office/drawing/2014/main" id="{E9F7E87D-F8F6-B1D3-93AF-12325E3BE80A}"/>
              </a:ext>
            </a:extLst>
          </p:cNvPr>
          <p:cNvPicPr>
            <a:picLocks noChangeAspect="1"/>
          </p:cNvPicPr>
          <p:nvPr>
            <a:audioFile r:link="rId2"/>
            <p:extLst>
              <p:ext uri="{DAA4B4D4-6D71-4841-9C94-3DE7FCFB9230}">
                <p14:media xmlns:p14="http://schemas.microsoft.com/office/powerpoint/2010/main" r:embed="rId1"/>
              </p:ext>
            </p:extLst>
          </p:nvPr>
        </p:nvPicPr>
        <p:blipFill>
          <a:blip r:embed="rId26"/>
          <a:stretch>
            <a:fillRect/>
          </a:stretch>
        </p:blipFill>
        <p:spPr>
          <a:xfrm>
            <a:off x="5791200" y="3124200"/>
            <a:ext cx="0" cy="0"/>
          </a:xfrm>
          <a:prstGeom prst="rect">
            <a:avLst/>
          </a:prstGeom>
        </p:spPr>
      </p:pic>
    </p:spTree>
    <p:extLst>
      <p:ext uri="{BB962C8B-B14F-4D97-AF65-F5344CB8AC3E}">
        <p14:creationId xmlns:p14="http://schemas.microsoft.com/office/powerpoint/2010/main" val="3640317643"/>
      </p:ext>
    </p:extLst>
  </p:cSld>
  <p:clrMapOvr>
    <a:masterClrMapping/>
  </p:clrMapOvr>
  <mc:AlternateContent xmlns:mc="http://schemas.openxmlformats.org/markup-compatibility/2006">
    <mc:Choice xmlns:p14="http://schemas.microsoft.com/office/powerpoint/2010/main" Requires="p14">
      <p:transition spd="slow" p14:dur="2000" advTm="32610"/>
    </mc:Choice>
    <mc:Fallback>
      <p:transition spd="slow" advTm="326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16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bject 1">
            <a:extLst>
              <a:ext uri="{FF2B5EF4-FFF2-40B4-BE49-F238E27FC236}">
                <a16:creationId xmlns:a16="http://schemas.microsoft.com/office/drawing/2014/main" id="{0304B1EA-F205-E20A-82DE-46BC89CAC205}"/>
              </a:ext>
            </a:extLst>
          </p:cNvPr>
          <p:cNvSpPr/>
          <p:nvPr/>
        </p:nvSpPr>
        <p:spPr>
          <a:xfrm>
            <a:off x="-1" y="-2522"/>
            <a:ext cx="12192001" cy="586764"/>
          </a:xfrm>
          <a:prstGeom prst="rect">
            <a:avLst/>
          </a:prstGeom>
          <a:blipFill>
            <a:blip r:embed="rId5" cstate="print"/>
            <a:stretch>
              <a:fillRect b="-792997"/>
            </a:stretch>
          </a:blipFill>
        </p:spPr>
        <p:txBody>
          <a:bodyPr wrap="square" lIns="0" tIns="0" rIns="0" bIns="0" rtlCol="0">
            <a:spAutoFit/>
          </a:bodyPr>
          <a:lstStyle/>
          <a:p>
            <a:endParaRPr sz="3813"/>
          </a:p>
        </p:txBody>
      </p:sp>
      <p:sp>
        <p:nvSpPr>
          <p:cNvPr id="3" name="object 3"/>
          <p:cNvSpPr txBox="1"/>
          <p:nvPr/>
        </p:nvSpPr>
        <p:spPr>
          <a:xfrm>
            <a:off x="262168" y="112821"/>
            <a:ext cx="8128826" cy="384721"/>
          </a:xfrm>
          <a:prstGeom prst="rect">
            <a:avLst/>
          </a:prstGeom>
        </p:spPr>
        <p:txBody>
          <a:bodyPr vert="horz" wrap="square" lIns="0" tIns="0" rIns="0" bIns="0" rtlCol="0" anchor="t">
            <a:spAutoFit/>
          </a:bodyPr>
          <a:lstStyle/>
          <a:p>
            <a:r>
              <a:rPr lang="en-US" sz="2500">
                <a:solidFill>
                  <a:srgbClr val="FAFAFA"/>
                </a:solidFill>
                <a:latin typeface="Times New Roman"/>
                <a:cs typeface="Times New Roman"/>
              </a:rPr>
              <a:t>3D validation: volume error (ΔV)</a:t>
            </a:r>
            <a:endParaRPr lang="en-US" sz="2500">
              <a:solidFill>
                <a:srgbClr val="000000"/>
              </a:solidFill>
              <a:latin typeface="Times New Roman"/>
              <a:cs typeface="Times New Roman"/>
            </a:endParaRPr>
          </a:p>
        </p:txBody>
      </p:sp>
      <p:graphicFrame>
        <p:nvGraphicFramePr>
          <p:cNvPr id="45" name="表 44">
            <a:extLst>
              <a:ext uri="{FF2B5EF4-FFF2-40B4-BE49-F238E27FC236}">
                <a16:creationId xmlns:a16="http://schemas.microsoft.com/office/drawing/2014/main" id="{E0809345-F286-B341-EA8C-60FF9D49854E}"/>
              </a:ext>
            </a:extLst>
          </p:cNvPr>
          <p:cNvGraphicFramePr>
            <a:graphicFrameLocks noGrp="1"/>
          </p:cNvGraphicFramePr>
          <p:nvPr>
            <p:extLst>
              <p:ext uri="{D42A27DB-BD31-4B8C-83A1-F6EECF244321}">
                <p14:modId xmlns:p14="http://schemas.microsoft.com/office/powerpoint/2010/main" val="3375104471"/>
              </p:ext>
            </p:extLst>
          </p:nvPr>
        </p:nvGraphicFramePr>
        <p:xfrm>
          <a:off x="244242" y="1539803"/>
          <a:ext cx="3994577" cy="4004788"/>
        </p:xfrm>
        <a:graphic>
          <a:graphicData uri="http://schemas.openxmlformats.org/drawingml/2006/table">
            <a:tbl>
              <a:tblPr>
                <a:tableStyleId>{22838BEF-8BB2-4498-84A7-C5851F593DF1}</a:tableStyleId>
              </a:tblPr>
              <a:tblGrid>
                <a:gridCol w="1324405">
                  <a:extLst>
                    <a:ext uri="{9D8B030D-6E8A-4147-A177-3AD203B41FA5}">
                      <a16:colId xmlns:a16="http://schemas.microsoft.com/office/drawing/2014/main" val="3975593500"/>
                    </a:ext>
                  </a:extLst>
                </a:gridCol>
                <a:gridCol w="1335086">
                  <a:extLst>
                    <a:ext uri="{9D8B030D-6E8A-4147-A177-3AD203B41FA5}">
                      <a16:colId xmlns:a16="http://schemas.microsoft.com/office/drawing/2014/main" val="1565293928"/>
                    </a:ext>
                  </a:extLst>
                </a:gridCol>
                <a:gridCol w="1335086">
                  <a:extLst>
                    <a:ext uri="{9D8B030D-6E8A-4147-A177-3AD203B41FA5}">
                      <a16:colId xmlns:a16="http://schemas.microsoft.com/office/drawing/2014/main" val="1932920663"/>
                    </a:ext>
                  </a:extLst>
                </a:gridCol>
              </a:tblGrid>
              <a:tr h="516747">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100" b="0" dirty="0">
                          <a:latin typeface="Times New Roman" panose="02020603050405020304" pitchFamily="18" charset="0"/>
                          <a:cs typeface="Times New Roman" panose="02020603050405020304" pitchFamily="18" charset="0"/>
                        </a:rPr>
                        <a:t>02</a:t>
                      </a:r>
                      <a:endParaRPr kumimoji="1" lang="ja-JP" altLang="en-US" sz="2100" b="0" dirty="0">
                        <a:latin typeface="Times New Roman" panose="02020603050405020304" pitchFamily="18" charset="0"/>
                        <a:cs typeface="Times New Roman" panose="02020603050405020304" pitchFamily="18" charset="0"/>
                      </a:endParaRPr>
                    </a:p>
                  </a:txBody>
                  <a:tcPr marL="193781" marR="193781" marT="96890" marB="968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100" b="0" dirty="0">
                          <a:latin typeface="Times New Roman" panose="02020603050405020304" pitchFamily="18" charset="0"/>
                          <a:cs typeface="Times New Roman" panose="02020603050405020304" pitchFamily="18" charset="0"/>
                        </a:rPr>
                        <a:t>03</a:t>
                      </a:r>
                      <a:endParaRPr kumimoji="1" lang="ja-JP" altLang="en-US" sz="2100" b="0" dirty="0">
                        <a:latin typeface="Times New Roman" panose="02020603050405020304" pitchFamily="18" charset="0"/>
                        <a:cs typeface="Times New Roman" panose="02020603050405020304" pitchFamily="18" charset="0"/>
                      </a:endParaRPr>
                    </a:p>
                  </a:txBody>
                  <a:tcPr marL="193781" marR="193781" marT="96890" marB="968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kumimoji="1" lang="en-US" altLang="ja-JP" sz="2100" b="0" dirty="0">
                          <a:latin typeface="Times New Roman" panose="02020603050405020304" pitchFamily="18" charset="0"/>
                          <a:cs typeface="Times New Roman" panose="02020603050405020304" pitchFamily="18" charset="0"/>
                        </a:rPr>
                        <a:t>04</a:t>
                      </a:r>
                      <a:endParaRPr kumimoji="1" lang="ja-JP" altLang="en-US" sz="2100" b="0" dirty="0">
                        <a:latin typeface="Times New Roman" panose="02020603050405020304" pitchFamily="18" charset="0"/>
                        <a:cs typeface="Times New Roman" panose="02020603050405020304" pitchFamily="18" charset="0"/>
                      </a:endParaRPr>
                    </a:p>
                  </a:txBody>
                  <a:tcPr marL="193781" marR="193781" marT="96890" marB="968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453684679"/>
                  </a:ext>
                </a:extLst>
              </a:tr>
              <a:tr h="1485647">
                <a:tc>
                  <a:txBody>
                    <a:bodyPr/>
                    <a:lstStyle/>
                    <a:p>
                      <a:pPr algn="ctr"/>
                      <a:endParaRPr kumimoji="1" lang="en-US" altLang="ja-JP" sz="2100" b="0" dirty="0">
                        <a:latin typeface="Times New Roman" panose="02020603050405020304" pitchFamily="18" charset="0"/>
                        <a:cs typeface="Times New Roman" panose="02020603050405020304" pitchFamily="18" charset="0"/>
                      </a:endParaRPr>
                    </a:p>
                    <a:p>
                      <a:pPr algn="ctr"/>
                      <a:endParaRPr kumimoji="1" lang="en-US" altLang="ja-JP" sz="2100" b="0" dirty="0">
                        <a:latin typeface="Times New Roman" panose="02020603050405020304" pitchFamily="18" charset="0"/>
                        <a:cs typeface="Times New Roman" panose="02020603050405020304" pitchFamily="18" charset="0"/>
                      </a:endParaRPr>
                    </a:p>
                    <a:p>
                      <a:pPr algn="ctr"/>
                      <a:endParaRPr kumimoji="1" lang="en-US" altLang="ja-JP" sz="2100" b="0" dirty="0">
                        <a:latin typeface="Times New Roman" panose="02020603050405020304" pitchFamily="18" charset="0"/>
                        <a:cs typeface="Times New Roman" panose="02020603050405020304" pitchFamily="18" charset="0"/>
                      </a:endParaRPr>
                    </a:p>
                    <a:p>
                      <a:pPr algn="ctr"/>
                      <a:endParaRPr kumimoji="1" lang="ja-JP" altLang="en-US" sz="2100" b="0" dirty="0">
                        <a:latin typeface="Times New Roman" panose="02020603050405020304" pitchFamily="18" charset="0"/>
                        <a:cs typeface="Times New Roman" panose="02020603050405020304" pitchFamily="18" charset="0"/>
                      </a:endParaRPr>
                    </a:p>
                  </a:txBody>
                  <a:tcPr marL="193781" marR="193781" marT="96890" marB="968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kumimoji="1" lang="en-US" altLang="ja-JP" sz="2100" b="0" dirty="0">
                        <a:latin typeface="Times New Roman" panose="02020603050405020304" pitchFamily="18" charset="0"/>
                        <a:cs typeface="Times New Roman" panose="02020603050405020304" pitchFamily="18" charset="0"/>
                      </a:endParaRPr>
                    </a:p>
                    <a:p>
                      <a:pPr algn="ctr"/>
                      <a:endParaRPr kumimoji="1" lang="en-US" altLang="ja-JP" sz="2100" b="0" dirty="0">
                        <a:latin typeface="Times New Roman" panose="02020603050405020304" pitchFamily="18" charset="0"/>
                        <a:cs typeface="Times New Roman" panose="02020603050405020304" pitchFamily="18" charset="0"/>
                      </a:endParaRPr>
                    </a:p>
                    <a:p>
                      <a:pPr algn="ctr"/>
                      <a:endParaRPr kumimoji="1" lang="ja-JP" altLang="en-US" sz="2100" b="0" dirty="0">
                        <a:latin typeface="Times New Roman" panose="02020603050405020304" pitchFamily="18" charset="0"/>
                        <a:cs typeface="Times New Roman" panose="02020603050405020304" pitchFamily="18" charset="0"/>
                      </a:endParaRPr>
                    </a:p>
                  </a:txBody>
                  <a:tcPr marL="193781" marR="193781" marT="96890" marB="968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kumimoji="1" lang="en-US" altLang="ja-JP" sz="2100" b="0" dirty="0">
                        <a:latin typeface="Times New Roman" panose="02020603050405020304" pitchFamily="18" charset="0"/>
                        <a:cs typeface="Times New Roman" panose="02020603050405020304" pitchFamily="18" charset="0"/>
                      </a:endParaRPr>
                    </a:p>
                    <a:p>
                      <a:pPr algn="ctr"/>
                      <a:endParaRPr kumimoji="1" lang="ja-JP" altLang="en-US" sz="2100" b="0" dirty="0">
                        <a:latin typeface="Times New Roman" panose="02020603050405020304" pitchFamily="18" charset="0"/>
                        <a:cs typeface="Times New Roman" panose="02020603050405020304" pitchFamily="18" charset="0"/>
                      </a:endParaRPr>
                    </a:p>
                  </a:txBody>
                  <a:tcPr marL="193781" marR="193781" marT="96890" marB="968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990004231"/>
                  </a:ext>
                </a:extLst>
              </a:tr>
              <a:tr h="516747">
                <a:tc>
                  <a:txBody>
                    <a:bodyPr/>
                    <a:lstStyle/>
                    <a:p>
                      <a:pPr algn="ctr"/>
                      <a:r>
                        <a:rPr kumimoji="1" lang="en-US" altLang="ja-JP" sz="2100" b="0">
                          <a:latin typeface="Times New Roman" panose="02020603050405020304" pitchFamily="18" charset="0"/>
                          <a:cs typeface="Times New Roman" panose="02020603050405020304" pitchFamily="18" charset="0"/>
                        </a:rPr>
                        <a:t>05</a:t>
                      </a:r>
                      <a:endParaRPr kumimoji="1" lang="ja-JP" altLang="en-US" sz="2100" b="0">
                        <a:latin typeface="Times New Roman" panose="02020603050405020304" pitchFamily="18" charset="0"/>
                        <a:cs typeface="Times New Roman" panose="02020603050405020304" pitchFamily="18" charset="0"/>
                      </a:endParaRPr>
                    </a:p>
                  </a:txBody>
                  <a:tcPr marL="193781" marR="193781" marT="96890" marB="968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kumimoji="1" lang="en-US" altLang="ja-JP" sz="2100" b="0">
                          <a:latin typeface="Times New Roman" panose="02020603050405020304" pitchFamily="18" charset="0"/>
                          <a:cs typeface="Times New Roman" panose="02020603050405020304" pitchFamily="18" charset="0"/>
                        </a:rPr>
                        <a:t>06</a:t>
                      </a:r>
                      <a:endParaRPr kumimoji="1" lang="ja-JP" altLang="en-US" sz="2100" b="0">
                        <a:latin typeface="Times New Roman" panose="02020603050405020304" pitchFamily="18" charset="0"/>
                        <a:cs typeface="Times New Roman" panose="02020603050405020304" pitchFamily="18" charset="0"/>
                      </a:endParaRPr>
                    </a:p>
                  </a:txBody>
                  <a:tcPr marL="193781" marR="193781" marT="96890" marB="968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kumimoji="1" lang="en-US" altLang="ja-JP" sz="2100" b="0">
                          <a:latin typeface="Times New Roman" panose="02020603050405020304" pitchFamily="18" charset="0"/>
                          <a:cs typeface="Times New Roman" panose="02020603050405020304" pitchFamily="18" charset="0"/>
                        </a:rPr>
                        <a:t>07</a:t>
                      </a:r>
                      <a:endParaRPr kumimoji="1" lang="ja-JP" altLang="en-US" sz="2100" b="0">
                        <a:latin typeface="Times New Roman" panose="02020603050405020304" pitchFamily="18" charset="0"/>
                        <a:cs typeface="Times New Roman" panose="02020603050405020304" pitchFamily="18" charset="0"/>
                      </a:endParaRPr>
                    </a:p>
                  </a:txBody>
                  <a:tcPr marL="193781" marR="193781" marT="96890" marB="968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099281964"/>
                  </a:ext>
                </a:extLst>
              </a:tr>
              <a:tr h="1485647">
                <a:tc>
                  <a:txBody>
                    <a:bodyPr/>
                    <a:lstStyle/>
                    <a:p>
                      <a:pPr algn="ctr"/>
                      <a:endParaRPr kumimoji="1" lang="en-US" altLang="ja-JP" sz="2100" b="0">
                        <a:latin typeface="Times New Roman" panose="02020603050405020304" pitchFamily="18" charset="0"/>
                        <a:cs typeface="Times New Roman" panose="02020603050405020304" pitchFamily="18" charset="0"/>
                      </a:endParaRPr>
                    </a:p>
                    <a:p>
                      <a:pPr algn="ctr"/>
                      <a:endParaRPr kumimoji="1" lang="en-US" altLang="ja-JP" sz="2100" b="0">
                        <a:latin typeface="Times New Roman" panose="02020603050405020304" pitchFamily="18" charset="0"/>
                        <a:cs typeface="Times New Roman" panose="02020603050405020304" pitchFamily="18" charset="0"/>
                      </a:endParaRPr>
                    </a:p>
                    <a:p>
                      <a:pPr algn="ctr"/>
                      <a:endParaRPr kumimoji="1" lang="en-US" altLang="ja-JP" sz="2100" b="0">
                        <a:latin typeface="Times New Roman" panose="02020603050405020304" pitchFamily="18" charset="0"/>
                        <a:cs typeface="Times New Roman" panose="02020603050405020304" pitchFamily="18" charset="0"/>
                      </a:endParaRPr>
                    </a:p>
                    <a:p>
                      <a:pPr algn="ctr"/>
                      <a:endParaRPr kumimoji="1" lang="ja-JP" altLang="en-US" sz="2100" b="0">
                        <a:latin typeface="Times New Roman" panose="02020603050405020304" pitchFamily="18" charset="0"/>
                        <a:cs typeface="Times New Roman" panose="02020603050405020304" pitchFamily="18" charset="0"/>
                      </a:endParaRPr>
                    </a:p>
                  </a:txBody>
                  <a:tcPr marL="193781" marR="193781" marT="96890" marB="968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kumimoji="1" lang="ja-JP" altLang="en-US" sz="2100" b="0">
                        <a:latin typeface="Times New Roman" panose="02020603050405020304" pitchFamily="18" charset="0"/>
                        <a:cs typeface="Times New Roman" panose="02020603050405020304" pitchFamily="18" charset="0"/>
                      </a:endParaRPr>
                    </a:p>
                  </a:txBody>
                  <a:tcPr marL="193781" marR="193781" marT="96890" marB="968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kumimoji="1" lang="ja-JP" altLang="en-US" sz="2100" b="0" dirty="0">
                        <a:latin typeface="Times New Roman" panose="02020603050405020304" pitchFamily="18" charset="0"/>
                        <a:cs typeface="Times New Roman" panose="02020603050405020304" pitchFamily="18" charset="0"/>
                      </a:endParaRPr>
                    </a:p>
                  </a:txBody>
                  <a:tcPr marL="193781" marR="193781" marT="96890" marB="968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971186308"/>
                  </a:ext>
                </a:extLst>
              </a:tr>
            </a:tbl>
          </a:graphicData>
        </a:graphic>
      </p:graphicFrame>
      <p:sp>
        <p:nvSpPr>
          <p:cNvPr id="58" name="object 21">
            <a:extLst>
              <a:ext uri="{FF2B5EF4-FFF2-40B4-BE49-F238E27FC236}">
                <a16:creationId xmlns:a16="http://schemas.microsoft.com/office/drawing/2014/main" id="{9F0E5A22-FF19-2959-B4EB-8DC091223000}"/>
              </a:ext>
            </a:extLst>
          </p:cNvPr>
          <p:cNvSpPr txBox="1"/>
          <p:nvPr/>
        </p:nvSpPr>
        <p:spPr>
          <a:xfrm>
            <a:off x="1889553" y="3196967"/>
            <a:ext cx="740203" cy="163122"/>
          </a:xfrm>
          <a:prstGeom prst="rect">
            <a:avLst/>
          </a:prstGeom>
        </p:spPr>
        <p:txBody>
          <a:bodyPr vert="horz" wrap="none" lIns="0" tIns="0" rIns="0" bIns="0" rtlCol="0" anchor="ctr" anchorCtr="0">
            <a:spAutoFit/>
          </a:bodyPr>
          <a:lstStyle/>
          <a:p>
            <a:pPr>
              <a:lnSpc>
                <a:spcPts val="1065"/>
              </a:lnSpc>
            </a:pPr>
            <a:r>
              <a:rPr lang="en-US" sz="1908" err="1">
                <a:solidFill>
                  <a:srgbClr val="23373B"/>
                </a:solidFill>
                <a:latin typeface="Times New Roman" panose="02020603050405020304" pitchFamily="18" charset="0"/>
                <a:cs typeface="Times New Roman" panose="02020603050405020304" pitchFamily="18" charset="0"/>
              </a:rPr>
              <a:t>W</a:t>
            </a:r>
            <a:r>
              <a:rPr sz="1908" err="1">
                <a:solidFill>
                  <a:srgbClr val="23373B"/>
                </a:solidFill>
                <a:latin typeface="Times New Roman" panose="02020603050405020304" pitchFamily="18" charset="0"/>
                <a:cs typeface="Times New Roman" panose="02020603050405020304" pitchFamily="18" charset="0"/>
              </a:rPr>
              <a:t>ebcut</a:t>
            </a:r>
            <a:endParaRPr sz="1908">
              <a:solidFill>
                <a:srgbClr val="23373B"/>
              </a:solidFill>
              <a:latin typeface="Times New Roman" panose="02020603050405020304" pitchFamily="18" charset="0"/>
              <a:cs typeface="Times New Roman" panose="02020603050405020304" pitchFamily="18" charset="0"/>
            </a:endParaRPr>
          </a:p>
        </p:txBody>
      </p:sp>
      <p:sp>
        <p:nvSpPr>
          <p:cNvPr id="59" name="object 21">
            <a:extLst>
              <a:ext uri="{FF2B5EF4-FFF2-40B4-BE49-F238E27FC236}">
                <a16:creationId xmlns:a16="http://schemas.microsoft.com/office/drawing/2014/main" id="{17F52474-23F4-186F-6CC4-457974384D7D}"/>
              </a:ext>
            </a:extLst>
          </p:cNvPr>
          <p:cNvSpPr txBox="1"/>
          <p:nvPr/>
        </p:nvSpPr>
        <p:spPr>
          <a:xfrm>
            <a:off x="3139780" y="3156666"/>
            <a:ext cx="963405" cy="304186"/>
          </a:xfrm>
          <a:prstGeom prst="rect">
            <a:avLst/>
          </a:prstGeom>
        </p:spPr>
        <p:txBody>
          <a:bodyPr vert="horz" wrap="none" lIns="0" tIns="0" rIns="0" bIns="0" rtlCol="0" anchor="ctr" anchorCtr="0">
            <a:spAutoFit/>
          </a:bodyPr>
          <a:lstStyle/>
          <a:p>
            <a:pPr>
              <a:lnSpc>
                <a:spcPts val="1065"/>
              </a:lnSpc>
            </a:pPr>
            <a:r>
              <a:rPr lang="en-US" sz="1908" dirty="0">
                <a:solidFill>
                  <a:srgbClr val="23373B"/>
                </a:solidFill>
                <a:latin typeface="Times New Roman" panose="02020603050405020304" pitchFamily="18" charset="0"/>
                <a:cs typeface="Times New Roman" panose="02020603050405020304" pitchFamily="18" charset="0"/>
              </a:rPr>
              <a:t>Boundary</a:t>
            </a:r>
          </a:p>
          <a:p>
            <a:pPr>
              <a:lnSpc>
                <a:spcPts val="1065"/>
              </a:lnSpc>
            </a:pPr>
            <a:r>
              <a:rPr lang="en-US" sz="1908" dirty="0">
                <a:solidFill>
                  <a:srgbClr val="23373B"/>
                </a:solidFill>
                <a:latin typeface="Times New Roman" panose="02020603050405020304" pitchFamily="18" charset="0"/>
                <a:cs typeface="Times New Roman" panose="02020603050405020304" pitchFamily="18" charset="0"/>
              </a:rPr>
              <a:t>Layer</a:t>
            </a:r>
            <a:endParaRPr sz="1908" dirty="0">
              <a:solidFill>
                <a:srgbClr val="23373B"/>
              </a:solidFill>
              <a:latin typeface="Times New Roman" panose="02020603050405020304" pitchFamily="18" charset="0"/>
              <a:cs typeface="Times New Roman" panose="02020603050405020304" pitchFamily="18" charset="0"/>
            </a:endParaRPr>
          </a:p>
        </p:txBody>
      </p:sp>
      <p:sp>
        <p:nvSpPr>
          <p:cNvPr id="60" name="object 21">
            <a:extLst>
              <a:ext uri="{FF2B5EF4-FFF2-40B4-BE49-F238E27FC236}">
                <a16:creationId xmlns:a16="http://schemas.microsoft.com/office/drawing/2014/main" id="{A20D47CB-A287-3D93-8FFD-0E84DFF9C074}"/>
              </a:ext>
            </a:extLst>
          </p:cNvPr>
          <p:cNvSpPr txBox="1"/>
          <p:nvPr/>
        </p:nvSpPr>
        <p:spPr>
          <a:xfrm>
            <a:off x="254221" y="3196967"/>
            <a:ext cx="1322478" cy="163122"/>
          </a:xfrm>
          <a:prstGeom prst="rect">
            <a:avLst/>
          </a:prstGeom>
        </p:spPr>
        <p:txBody>
          <a:bodyPr vert="horz" wrap="none" lIns="0" tIns="0" rIns="0" bIns="0" rtlCol="0" anchor="ctr" anchorCtr="0">
            <a:spAutoFit/>
          </a:bodyPr>
          <a:lstStyle/>
          <a:p>
            <a:pPr>
              <a:lnSpc>
                <a:spcPts val="1065"/>
              </a:lnSpc>
            </a:pPr>
            <a:r>
              <a:rPr lang="en-US" sz="1908">
                <a:solidFill>
                  <a:srgbClr val="23373B"/>
                </a:solidFill>
                <a:latin typeface="Times New Roman" panose="02020603050405020304" pitchFamily="18" charset="0"/>
                <a:cs typeface="Times New Roman" panose="02020603050405020304" pitchFamily="18" charset="0"/>
              </a:rPr>
              <a:t>Cylinder Hex</a:t>
            </a:r>
            <a:endParaRPr sz="1908">
              <a:solidFill>
                <a:srgbClr val="23373B"/>
              </a:solidFill>
              <a:latin typeface="Times New Roman" panose="02020603050405020304" pitchFamily="18" charset="0"/>
              <a:cs typeface="Times New Roman" panose="02020603050405020304" pitchFamily="18" charset="0"/>
            </a:endParaRPr>
          </a:p>
        </p:txBody>
      </p:sp>
      <p:sp>
        <p:nvSpPr>
          <p:cNvPr id="62" name="object 21">
            <a:extLst>
              <a:ext uri="{FF2B5EF4-FFF2-40B4-BE49-F238E27FC236}">
                <a16:creationId xmlns:a16="http://schemas.microsoft.com/office/drawing/2014/main" id="{FAD93612-C1EF-13F1-32D0-9929CE6DF16F}"/>
              </a:ext>
            </a:extLst>
          </p:cNvPr>
          <p:cNvSpPr txBox="1"/>
          <p:nvPr/>
        </p:nvSpPr>
        <p:spPr>
          <a:xfrm>
            <a:off x="3329025" y="5312984"/>
            <a:ext cx="552011" cy="163122"/>
          </a:xfrm>
          <a:prstGeom prst="rect">
            <a:avLst/>
          </a:prstGeom>
        </p:spPr>
        <p:txBody>
          <a:bodyPr vert="horz" wrap="none" lIns="0" tIns="0" rIns="0" bIns="0" rtlCol="0" anchor="ctr" anchorCtr="0">
            <a:spAutoFit/>
          </a:bodyPr>
          <a:lstStyle/>
          <a:p>
            <a:pPr>
              <a:lnSpc>
                <a:spcPts val="1065"/>
              </a:lnSpc>
            </a:pPr>
            <a:r>
              <a:rPr lang="en-US" sz="1908">
                <a:solidFill>
                  <a:srgbClr val="23373B"/>
                </a:solidFill>
                <a:latin typeface="Times New Roman" panose="02020603050405020304" pitchFamily="18" charset="0"/>
                <a:cs typeface="Times New Roman" panose="02020603050405020304" pitchFamily="18" charset="0"/>
              </a:rPr>
              <a:t>Torus</a:t>
            </a:r>
            <a:endParaRPr sz="1908">
              <a:solidFill>
                <a:srgbClr val="23373B"/>
              </a:solidFill>
              <a:latin typeface="Times New Roman" panose="02020603050405020304" pitchFamily="18" charset="0"/>
              <a:cs typeface="Times New Roman" panose="02020603050405020304" pitchFamily="18" charset="0"/>
            </a:endParaRPr>
          </a:p>
        </p:txBody>
      </p:sp>
      <p:sp>
        <p:nvSpPr>
          <p:cNvPr id="64" name="object 21">
            <a:extLst>
              <a:ext uri="{FF2B5EF4-FFF2-40B4-BE49-F238E27FC236}">
                <a16:creationId xmlns:a16="http://schemas.microsoft.com/office/drawing/2014/main" id="{70F22A85-4CC9-E9B3-09B1-FA3457266D1E}"/>
              </a:ext>
            </a:extLst>
          </p:cNvPr>
          <p:cNvSpPr txBox="1"/>
          <p:nvPr/>
        </p:nvSpPr>
        <p:spPr>
          <a:xfrm>
            <a:off x="1759686" y="5312984"/>
            <a:ext cx="1085233" cy="163122"/>
          </a:xfrm>
          <a:prstGeom prst="rect">
            <a:avLst/>
          </a:prstGeom>
        </p:spPr>
        <p:txBody>
          <a:bodyPr vert="horz" wrap="none" lIns="0" tIns="0" rIns="0" bIns="0" rtlCol="0" anchor="ctr" anchorCtr="0">
            <a:spAutoFit/>
          </a:bodyPr>
          <a:lstStyle/>
          <a:p>
            <a:pPr>
              <a:lnSpc>
                <a:spcPts val="1065"/>
              </a:lnSpc>
            </a:pPr>
            <a:r>
              <a:rPr lang="en-US" sz="1908">
                <a:solidFill>
                  <a:srgbClr val="23373B"/>
                </a:solidFill>
                <a:latin typeface="Times New Roman" panose="02020603050405020304" pitchFamily="18" charset="0"/>
                <a:cs typeface="Times New Roman" panose="02020603050405020304" pitchFamily="18" charset="0"/>
              </a:rPr>
              <a:t>Compound</a:t>
            </a:r>
            <a:endParaRPr sz="1908">
              <a:solidFill>
                <a:srgbClr val="23373B"/>
              </a:solidFill>
              <a:latin typeface="Times New Roman" panose="02020603050405020304" pitchFamily="18" charset="0"/>
              <a:cs typeface="Times New Roman" panose="02020603050405020304" pitchFamily="18" charset="0"/>
            </a:endParaRPr>
          </a:p>
        </p:txBody>
      </p:sp>
      <p:sp>
        <p:nvSpPr>
          <p:cNvPr id="65" name="object 21">
            <a:extLst>
              <a:ext uri="{FF2B5EF4-FFF2-40B4-BE49-F238E27FC236}">
                <a16:creationId xmlns:a16="http://schemas.microsoft.com/office/drawing/2014/main" id="{A3A84091-4356-A445-7FDB-F879027D2E8C}"/>
              </a:ext>
            </a:extLst>
          </p:cNvPr>
          <p:cNvSpPr txBox="1"/>
          <p:nvPr/>
        </p:nvSpPr>
        <p:spPr>
          <a:xfrm>
            <a:off x="726320" y="5312984"/>
            <a:ext cx="419987" cy="163122"/>
          </a:xfrm>
          <a:prstGeom prst="rect">
            <a:avLst/>
          </a:prstGeom>
        </p:spPr>
        <p:txBody>
          <a:bodyPr vert="horz" wrap="none" lIns="0" tIns="0" rIns="0" bIns="0" rtlCol="0" anchor="ctr" anchorCtr="0">
            <a:spAutoFit/>
          </a:bodyPr>
          <a:lstStyle/>
          <a:p>
            <a:pPr>
              <a:lnSpc>
                <a:spcPts val="1065"/>
              </a:lnSpc>
            </a:pPr>
            <a:r>
              <a:rPr lang="en-US" sz="1908">
                <a:solidFill>
                  <a:srgbClr val="23373B"/>
                </a:solidFill>
                <a:latin typeface="Times New Roman" panose="02020603050405020304" pitchFamily="18" charset="0"/>
                <a:cs typeface="Times New Roman" panose="02020603050405020304" pitchFamily="18" charset="0"/>
              </a:rPr>
              <a:t>Loft</a:t>
            </a:r>
            <a:endParaRPr sz="1908">
              <a:solidFill>
                <a:srgbClr val="23373B"/>
              </a:solidFill>
              <a:latin typeface="Times New Roman" panose="02020603050405020304" pitchFamily="18" charset="0"/>
              <a:cs typeface="Times New Roman" panose="02020603050405020304" pitchFamily="18" charset="0"/>
            </a:endParaRPr>
          </a:p>
        </p:txBody>
      </p:sp>
      <p:pic>
        <p:nvPicPr>
          <p:cNvPr id="11" name="図 10">
            <a:extLst>
              <a:ext uri="{FF2B5EF4-FFF2-40B4-BE49-F238E27FC236}">
                <a16:creationId xmlns:a16="http://schemas.microsoft.com/office/drawing/2014/main" id="{B71B8ECB-94DC-2249-598D-F1B11A522FC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98618" y="2040808"/>
            <a:ext cx="1033084" cy="961063"/>
          </a:xfrm>
          <a:prstGeom prst="rect">
            <a:avLst/>
          </a:prstGeom>
        </p:spPr>
      </p:pic>
      <p:pic>
        <p:nvPicPr>
          <p:cNvPr id="36" name="図 35">
            <a:extLst>
              <a:ext uri="{FF2B5EF4-FFF2-40B4-BE49-F238E27FC236}">
                <a16:creationId xmlns:a16="http://schemas.microsoft.com/office/drawing/2014/main" id="{64F18C9A-ACA1-98C6-CC31-216BDEC59B5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716964" y="2088070"/>
            <a:ext cx="983129" cy="961063"/>
          </a:xfrm>
          <a:prstGeom prst="rect">
            <a:avLst/>
          </a:prstGeom>
        </p:spPr>
      </p:pic>
      <p:pic>
        <p:nvPicPr>
          <p:cNvPr id="39" name="図 38">
            <a:extLst>
              <a:ext uri="{FF2B5EF4-FFF2-40B4-BE49-F238E27FC236}">
                <a16:creationId xmlns:a16="http://schemas.microsoft.com/office/drawing/2014/main" id="{8ECBDA21-9B96-4CB7-0A98-692FB06B9AB6}"/>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069598" y="2058537"/>
            <a:ext cx="988198" cy="952220"/>
          </a:xfrm>
          <a:prstGeom prst="rect">
            <a:avLst/>
          </a:prstGeom>
        </p:spPr>
      </p:pic>
      <p:pic>
        <p:nvPicPr>
          <p:cNvPr id="42" name="図 41">
            <a:extLst>
              <a:ext uri="{FF2B5EF4-FFF2-40B4-BE49-F238E27FC236}">
                <a16:creationId xmlns:a16="http://schemas.microsoft.com/office/drawing/2014/main" id="{077A41F5-7A2B-817C-BF5F-D2705AB20F40}"/>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235649" y="4010745"/>
            <a:ext cx="1162007" cy="1090399"/>
          </a:xfrm>
          <a:prstGeom prst="rect">
            <a:avLst/>
          </a:prstGeom>
        </p:spPr>
      </p:pic>
      <p:pic>
        <p:nvPicPr>
          <p:cNvPr id="47" name="図 46">
            <a:extLst>
              <a:ext uri="{FF2B5EF4-FFF2-40B4-BE49-F238E27FC236}">
                <a16:creationId xmlns:a16="http://schemas.microsoft.com/office/drawing/2014/main" id="{A763C49F-0104-1AF0-DDF3-A82F72A70EE5}"/>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1901926" y="3999930"/>
            <a:ext cx="769694" cy="1090399"/>
          </a:xfrm>
          <a:prstGeom prst="rect">
            <a:avLst/>
          </a:prstGeom>
        </p:spPr>
      </p:pic>
      <p:pic>
        <p:nvPicPr>
          <p:cNvPr id="50" name="図 49">
            <a:extLst>
              <a:ext uri="{FF2B5EF4-FFF2-40B4-BE49-F238E27FC236}">
                <a16:creationId xmlns:a16="http://schemas.microsoft.com/office/drawing/2014/main" id="{B07D1B72-51F4-4570-2C8F-2C3BCFE11C2C}"/>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2982969" y="4012836"/>
            <a:ext cx="1129621" cy="1103214"/>
          </a:xfrm>
          <a:prstGeom prst="rect">
            <a:avLst/>
          </a:prstGeom>
        </p:spPr>
      </p:pic>
      <p:pic>
        <p:nvPicPr>
          <p:cNvPr id="66" name="Picture 65">
            <a:extLst>
              <a:ext uri="{FF2B5EF4-FFF2-40B4-BE49-F238E27FC236}">
                <a16:creationId xmlns:a16="http://schemas.microsoft.com/office/drawing/2014/main" id="{642B7FDE-9D85-A8F1-0AA8-0BB6C19992A9}"/>
              </a:ext>
            </a:extLst>
          </p:cNvPr>
          <p:cNvPicPr>
            <a:picLocks noChangeAspect="1"/>
          </p:cNvPicPr>
          <p:nvPr/>
        </p:nvPicPr>
        <p:blipFill>
          <a:blip r:embed="rId12"/>
          <a:stretch>
            <a:fillRect/>
          </a:stretch>
        </p:blipFill>
        <p:spPr>
          <a:xfrm>
            <a:off x="4608324" y="656420"/>
            <a:ext cx="4209184" cy="3111335"/>
          </a:xfrm>
          <a:prstGeom prst="rect">
            <a:avLst/>
          </a:prstGeom>
        </p:spPr>
      </p:pic>
      <p:pic>
        <p:nvPicPr>
          <p:cNvPr id="67" name="Picture 66">
            <a:extLst>
              <a:ext uri="{FF2B5EF4-FFF2-40B4-BE49-F238E27FC236}">
                <a16:creationId xmlns:a16="http://schemas.microsoft.com/office/drawing/2014/main" id="{2EDF39C0-F09B-374B-BBCC-C5B16496A362}"/>
              </a:ext>
            </a:extLst>
          </p:cNvPr>
          <p:cNvPicPr>
            <a:picLocks noChangeAspect="1"/>
          </p:cNvPicPr>
          <p:nvPr/>
        </p:nvPicPr>
        <p:blipFill>
          <a:blip r:embed="rId13"/>
          <a:stretch>
            <a:fillRect/>
          </a:stretch>
        </p:blipFill>
        <p:spPr>
          <a:xfrm>
            <a:off x="4608324" y="3642750"/>
            <a:ext cx="4239533" cy="3102429"/>
          </a:xfrm>
          <a:prstGeom prst="rect">
            <a:avLst/>
          </a:prstGeom>
        </p:spPr>
      </p:pic>
      <p:sp>
        <p:nvSpPr>
          <p:cNvPr id="4" name="テキスト ボックス 3">
            <a:extLst>
              <a:ext uri="{FF2B5EF4-FFF2-40B4-BE49-F238E27FC236}">
                <a16:creationId xmlns:a16="http://schemas.microsoft.com/office/drawing/2014/main" id="{B020436A-DA1B-2BA4-B3A9-993D6EB3BF76}"/>
              </a:ext>
            </a:extLst>
          </p:cNvPr>
          <p:cNvSpPr txBox="1"/>
          <p:nvPr/>
        </p:nvSpPr>
        <p:spPr>
          <a:xfrm>
            <a:off x="422825" y="2064891"/>
            <a:ext cx="502920" cy="184666"/>
          </a:xfrm>
          <a:prstGeom prst="rect">
            <a:avLst/>
          </a:prstGeom>
          <a:solidFill>
            <a:srgbClr val="FFFFFF"/>
          </a:solidFill>
          <a:ln w="9525">
            <a:solidFill>
              <a:schemeClr val="tx1"/>
            </a:solidFill>
          </a:ln>
        </p:spPr>
        <p:txBody>
          <a:bodyPr vert="horz" lIns="25400" tIns="0" rIns="25400" bIns="0" rtlCol="0">
            <a:spAutoFit/>
          </a:bodyPr>
          <a:lstStyle/>
          <a:p>
            <a:r>
              <a:rPr kumimoji="1" lang="en-US" altLang="ja-JP" sz="1200" b="1">
                <a:solidFill>
                  <a:srgbClr val="188038"/>
                </a:solidFill>
              </a:rPr>
              <a:t>hex</a:t>
            </a:r>
            <a:endParaRPr kumimoji="1" lang="ja-JP" altLang="en-US" sz="1200" b="1">
              <a:solidFill>
                <a:srgbClr val="188038"/>
              </a:solidFill>
            </a:endParaRPr>
          </a:p>
        </p:txBody>
      </p:sp>
      <p:sp>
        <p:nvSpPr>
          <p:cNvPr id="5" name="テキスト ボックス 4">
            <a:extLst>
              <a:ext uri="{FF2B5EF4-FFF2-40B4-BE49-F238E27FC236}">
                <a16:creationId xmlns:a16="http://schemas.microsoft.com/office/drawing/2014/main" id="{6FCC16D4-6B05-F2CA-7748-79BCA9B4D4C0}"/>
              </a:ext>
            </a:extLst>
          </p:cNvPr>
          <p:cNvSpPr txBox="1"/>
          <p:nvPr/>
        </p:nvSpPr>
        <p:spPr>
          <a:xfrm>
            <a:off x="1748705" y="2119755"/>
            <a:ext cx="502920" cy="184666"/>
          </a:xfrm>
          <a:prstGeom prst="rect">
            <a:avLst/>
          </a:prstGeom>
          <a:solidFill>
            <a:srgbClr val="FFFFFF"/>
          </a:solidFill>
          <a:ln w="9525">
            <a:solidFill>
              <a:schemeClr val="tx1"/>
            </a:solidFill>
          </a:ln>
        </p:spPr>
        <p:txBody>
          <a:bodyPr vert="horz" lIns="25400" tIns="0" rIns="25400" bIns="0" rtlCol="0">
            <a:spAutoFit/>
          </a:bodyPr>
          <a:lstStyle/>
          <a:p>
            <a:r>
              <a:rPr kumimoji="1" lang="en-US" altLang="ja-JP" sz="1200" b="1">
                <a:solidFill>
                  <a:srgbClr val="188038"/>
                </a:solidFill>
              </a:rPr>
              <a:t>hex</a:t>
            </a:r>
            <a:endParaRPr kumimoji="1" lang="ja-JP" altLang="en-US" sz="1200" b="1">
              <a:solidFill>
                <a:srgbClr val="188038"/>
              </a:solidFill>
            </a:endParaRPr>
          </a:p>
        </p:txBody>
      </p:sp>
      <p:sp>
        <p:nvSpPr>
          <p:cNvPr id="6" name="テキスト ボックス 5">
            <a:extLst>
              <a:ext uri="{FF2B5EF4-FFF2-40B4-BE49-F238E27FC236}">
                <a16:creationId xmlns:a16="http://schemas.microsoft.com/office/drawing/2014/main" id="{ECBA7E7E-03D6-EDC7-5ED2-B959563BBB92}"/>
              </a:ext>
            </a:extLst>
          </p:cNvPr>
          <p:cNvSpPr txBox="1"/>
          <p:nvPr/>
        </p:nvSpPr>
        <p:spPr>
          <a:xfrm>
            <a:off x="3092873" y="2083179"/>
            <a:ext cx="502920" cy="184666"/>
          </a:xfrm>
          <a:prstGeom prst="rect">
            <a:avLst/>
          </a:prstGeom>
          <a:solidFill>
            <a:srgbClr val="FFFFFF"/>
          </a:solidFill>
          <a:ln w="9525">
            <a:solidFill>
              <a:schemeClr val="tx1"/>
            </a:solidFill>
          </a:ln>
        </p:spPr>
        <p:txBody>
          <a:bodyPr vert="horz" lIns="25400" tIns="0" rIns="25400" bIns="0" rtlCol="0">
            <a:spAutoFit/>
          </a:bodyPr>
          <a:lstStyle/>
          <a:p>
            <a:r>
              <a:rPr kumimoji="1" lang="en-US" altLang="ja-JP" sz="1200" b="1">
                <a:solidFill>
                  <a:srgbClr val="188038"/>
                </a:solidFill>
              </a:rPr>
              <a:t>hex</a:t>
            </a:r>
            <a:endParaRPr kumimoji="1" lang="ja-JP" altLang="en-US" sz="1200" b="1">
              <a:solidFill>
                <a:srgbClr val="188038"/>
              </a:solidFill>
            </a:endParaRPr>
          </a:p>
        </p:txBody>
      </p:sp>
      <p:sp>
        <p:nvSpPr>
          <p:cNvPr id="7" name="テキスト ボックス 6">
            <a:extLst>
              <a:ext uri="{FF2B5EF4-FFF2-40B4-BE49-F238E27FC236}">
                <a16:creationId xmlns:a16="http://schemas.microsoft.com/office/drawing/2014/main" id="{9EF85D64-2572-BF9F-1A51-0A8ED1D28EC3}"/>
              </a:ext>
            </a:extLst>
          </p:cNvPr>
          <p:cNvSpPr txBox="1"/>
          <p:nvPr/>
        </p:nvSpPr>
        <p:spPr>
          <a:xfrm>
            <a:off x="267377" y="4039995"/>
            <a:ext cx="502920" cy="184666"/>
          </a:xfrm>
          <a:prstGeom prst="rect">
            <a:avLst/>
          </a:prstGeom>
          <a:solidFill>
            <a:srgbClr val="FFFFFF"/>
          </a:solidFill>
          <a:ln w="9525">
            <a:solidFill>
              <a:schemeClr val="tx1"/>
            </a:solidFill>
          </a:ln>
        </p:spPr>
        <p:txBody>
          <a:bodyPr vert="horz" lIns="25400" tIns="0" rIns="25400" bIns="0" rtlCol="0">
            <a:spAutoFit/>
          </a:bodyPr>
          <a:lstStyle/>
          <a:p>
            <a:r>
              <a:rPr kumimoji="1" lang="en-US" altLang="ja-JP" sz="1200" b="1">
                <a:solidFill>
                  <a:srgbClr val="188038"/>
                </a:solidFill>
              </a:rPr>
              <a:t>hex</a:t>
            </a:r>
            <a:endParaRPr kumimoji="1" lang="ja-JP" altLang="en-US" sz="1200" b="1">
              <a:solidFill>
                <a:srgbClr val="188038"/>
              </a:solidFill>
            </a:endParaRPr>
          </a:p>
        </p:txBody>
      </p:sp>
      <p:sp>
        <p:nvSpPr>
          <p:cNvPr id="8" name="テキスト ボックス 7">
            <a:extLst>
              <a:ext uri="{FF2B5EF4-FFF2-40B4-BE49-F238E27FC236}">
                <a16:creationId xmlns:a16="http://schemas.microsoft.com/office/drawing/2014/main" id="{9A22E3B2-9B39-AA0F-F95C-AB45B9B528AD}"/>
              </a:ext>
            </a:extLst>
          </p:cNvPr>
          <p:cNvSpPr txBox="1"/>
          <p:nvPr/>
        </p:nvSpPr>
        <p:spPr>
          <a:xfrm>
            <a:off x="1931585" y="4030851"/>
            <a:ext cx="502920" cy="184666"/>
          </a:xfrm>
          <a:prstGeom prst="rect">
            <a:avLst/>
          </a:prstGeom>
          <a:solidFill>
            <a:srgbClr val="FFFFFF"/>
          </a:solidFill>
          <a:ln w="9525">
            <a:solidFill>
              <a:schemeClr val="tx1"/>
            </a:solidFill>
          </a:ln>
        </p:spPr>
        <p:txBody>
          <a:bodyPr vert="horz" lIns="25400" tIns="0" rIns="25400" bIns="0" rtlCol="0">
            <a:spAutoFit/>
          </a:bodyPr>
          <a:lstStyle/>
          <a:p>
            <a:r>
              <a:rPr kumimoji="1" lang="en-US" altLang="ja-JP" sz="1200" b="1">
                <a:solidFill>
                  <a:srgbClr val="1A73E8"/>
                </a:solidFill>
              </a:rPr>
              <a:t>tet</a:t>
            </a:r>
            <a:endParaRPr kumimoji="1" lang="ja-JP" altLang="en-US" sz="1200" b="1">
              <a:solidFill>
                <a:srgbClr val="1A73E8"/>
              </a:solidFill>
            </a:endParaRPr>
          </a:p>
        </p:txBody>
      </p:sp>
      <p:sp>
        <p:nvSpPr>
          <p:cNvPr id="9" name="テキスト ボックス 8">
            <a:extLst>
              <a:ext uri="{FF2B5EF4-FFF2-40B4-BE49-F238E27FC236}">
                <a16:creationId xmlns:a16="http://schemas.microsoft.com/office/drawing/2014/main" id="{ADD57C38-2639-84CA-C1EE-4FF75B4972B8}"/>
              </a:ext>
            </a:extLst>
          </p:cNvPr>
          <p:cNvSpPr txBox="1"/>
          <p:nvPr/>
        </p:nvSpPr>
        <p:spPr>
          <a:xfrm>
            <a:off x="3010577" y="4039995"/>
            <a:ext cx="502920" cy="184666"/>
          </a:xfrm>
          <a:prstGeom prst="rect">
            <a:avLst/>
          </a:prstGeom>
          <a:solidFill>
            <a:srgbClr val="FFFFFF"/>
          </a:solidFill>
          <a:ln w="9525">
            <a:solidFill>
              <a:schemeClr val="tx1"/>
            </a:solidFill>
          </a:ln>
        </p:spPr>
        <p:txBody>
          <a:bodyPr vert="horz" lIns="25400" tIns="0" rIns="25400" bIns="0" rtlCol="0">
            <a:spAutoFit/>
          </a:bodyPr>
          <a:lstStyle/>
          <a:p>
            <a:r>
              <a:rPr kumimoji="1" lang="en-US" altLang="ja-JP" sz="1200" b="1">
                <a:solidFill>
                  <a:srgbClr val="1A73E8"/>
                </a:solidFill>
              </a:rPr>
              <a:t>tet</a:t>
            </a:r>
            <a:endParaRPr kumimoji="1" lang="ja-JP" altLang="en-US" sz="1200" b="1">
              <a:solidFill>
                <a:srgbClr val="1A73E8"/>
              </a:solidFill>
            </a:endParaRPr>
          </a:p>
        </p:txBody>
      </p:sp>
      <p:sp>
        <p:nvSpPr>
          <p:cNvPr id="2" name="object 12">
            <a:extLst>
              <a:ext uri="{FF2B5EF4-FFF2-40B4-BE49-F238E27FC236}">
                <a16:creationId xmlns:a16="http://schemas.microsoft.com/office/drawing/2014/main" id="{1048ECE2-473F-DB5B-8FB8-3E53A5EE8AF1}"/>
              </a:ext>
            </a:extLst>
          </p:cNvPr>
          <p:cNvSpPr txBox="1"/>
          <p:nvPr/>
        </p:nvSpPr>
        <p:spPr>
          <a:xfrm>
            <a:off x="9106630" y="5116384"/>
            <a:ext cx="2651367" cy="861774"/>
          </a:xfrm>
          <a:prstGeom prst="rect">
            <a:avLst/>
          </a:prstGeom>
        </p:spPr>
        <p:txBody>
          <a:bodyPr vert="horz" wrap="none" lIns="0" tIns="0" rIns="0" bIns="0" rtlCol="0" anchor="ctr" anchorCtr="0">
            <a:spAutoFit/>
          </a:bodyPr>
          <a:lstStyle>
            <a:defPPr>
              <a:defRPr lang="ja-JP"/>
            </a:defPPr>
            <a:lvl1pPr marL="0" algn="l" defTabSz="1703893" rtl="0" eaLnBrk="1" latinLnBrk="0" hangingPunct="1">
              <a:defRPr kumimoji="1" sz="3354" kern="1200">
                <a:solidFill>
                  <a:schemeClr val="tx1"/>
                </a:solidFill>
                <a:latin typeface="+mn-lt"/>
                <a:ea typeface="+mn-ea"/>
                <a:cs typeface="+mn-cs"/>
              </a:defRPr>
            </a:lvl1pPr>
            <a:lvl2pPr marL="851946" algn="l" defTabSz="1703893" rtl="0" eaLnBrk="1" latinLnBrk="0" hangingPunct="1">
              <a:defRPr kumimoji="1" sz="3354" kern="1200">
                <a:solidFill>
                  <a:schemeClr val="tx1"/>
                </a:solidFill>
                <a:latin typeface="+mn-lt"/>
                <a:ea typeface="+mn-ea"/>
                <a:cs typeface="+mn-cs"/>
              </a:defRPr>
            </a:lvl2pPr>
            <a:lvl3pPr marL="1703893" algn="l" defTabSz="1703893" rtl="0" eaLnBrk="1" latinLnBrk="0" hangingPunct="1">
              <a:defRPr kumimoji="1" sz="3354" kern="1200">
                <a:solidFill>
                  <a:schemeClr val="tx1"/>
                </a:solidFill>
                <a:latin typeface="+mn-lt"/>
                <a:ea typeface="+mn-ea"/>
                <a:cs typeface="+mn-cs"/>
              </a:defRPr>
            </a:lvl3pPr>
            <a:lvl4pPr marL="2555839" algn="l" defTabSz="1703893" rtl="0" eaLnBrk="1" latinLnBrk="0" hangingPunct="1">
              <a:defRPr kumimoji="1" sz="3354" kern="1200">
                <a:solidFill>
                  <a:schemeClr val="tx1"/>
                </a:solidFill>
                <a:latin typeface="+mn-lt"/>
                <a:ea typeface="+mn-ea"/>
                <a:cs typeface="+mn-cs"/>
              </a:defRPr>
            </a:lvl4pPr>
            <a:lvl5pPr marL="3407786" algn="l" defTabSz="1703893" rtl="0" eaLnBrk="1" latinLnBrk="0" hangingPunct="1">
              <a:defRPr kumimoji="1" sz="3354" kern="1200">
                <a:solidFill>
                  <a:schemeClr val="tx1"/>
                </a:solidFill>
                <a:latin typeface="+mn-lt"/>
                <a:ea typeface="+mn-ea"/>
                <a:cs typeface="+mn-cs"/>
              </a:defRPr>
            </a:lvl5pPr>
            <a:lvl6pPr marL="4259732" algn="l" defTabSz="1703893" rtl="0" eaLnBrk="1" latinLnBrk="0" hangingPunct="1">
              <a:defRPr kumimoji="1" sz="3354" kern="1200">
                <a:solidFill>
                  <a:schemeClr val="tx1"/>
                </a:solidFill>
                <a:latin typeface="+mn-lt"/>
                <a:ea typeface="+mn-ea"/>
                <a:cs typeface="+mn-cs"/>
              </a:defRPr>
            </a:lvl6pPr>
            <a:lvl7pPr marL="5111679" algn="l" defTabSz="1703893" rtl="0" eaLnBrk="1" latinLnBrk="0" hangingPunct="1">
              <a:defRPr kumimoji="1" sz="3354" kern="1200">
                <a:solidFill>
                  <a:schemeClr val="tx1"/>
                </a:solidFill>
                <a:latin typeface="+mn-lt"/>
                <a:ea typeface="+mn-ea"/>
                <a:cs typeface="+mn-cs"/>
              </a:defRPr>
            </a:lvl7pPr>
            <a:lvl8pPr marL="5963625" algn="l" defTabSz="1703893" rtl="0" eaLnBrk="1" latinLnBrk="0" hangingPunct="1">
              <a:defRPr kumimoji="1" sz="3354" kern="1200">
                <a:solidFill>
                  <a:schemeClr val="tx1"/>
                </a:solidFill>
                <a:latin typeface="+mn-lt"/>
                <a:ea typeface="+mn-ea"/>
                <a:cs typeface="+mn-cs"/>
              </a:defRPr>
            </a:lvl8pPr>
            <a:lvl9pPr marL="6815572" algn="l" defTabSz="1703893" rtl="0" eaLnBrk="1" latinLnBrk="0" hangingPunct="1">
              <a:defRPr kumimoji="1" sz="3354" kern="1200">
                <a:solidFill>
                  <a:schemeClr val="tx1"/>
                </a:solidFill>
                <a:latin typeface="+mn-lt"/>
                <a:ea typeface="+mn-ea"/>
                <a:cs typeface="+mn-cs"/>
              </a:defRPr>
            </a:lvl9pPr>
          </a:lstStyle>
          <a:p>
            <a:r>
              <a:rPr lang="en-US" sz="2800">
                <a:solidFill>
                  <a:srgbClr val="008000"/>
                </a:solidFill>
                <a:latin typeface="Times New Roman" panose="02020603050405020304" pitchFamily="18" charset="0"/>
                <a:cs typeface="Times New Roman" panose="02020603050405020304" pitchFamily="18" charset="0"/>
              </a:rPr>
              <a:t>p-convergence</a:t>
            </a:r>
          </a:p>
          <a:p>
            <a:r>
              <a:rPr lang="en-US" sz="2800">
                <a:solidFill>
                  <a:srgbClr val="008000"/>
                </a:solidFill>
                <a:latin typeface="Times New Roman" panose="02020603050405020304" pitchFamily="18" charset="0"/>
                <a:cs typeface="Times New Roman" panose="02020603050405020304" pitchFamily="18" charset="0"/>
              </a:rPr>
              <a:t>at least up to </a:t>
            </a:r>
            <a:r>
              <a:rPr lang="en-US" sz="2800" i="1">
                <a:solidFill>
                  <a:srgbClr val="008000"/>
                </a:solidFill>
                <a:latin typeface="Times New Roman" panose="02020603050405020304" pitchFamily="18" charset="0"/>
                <a:cs typeface="Times New Roman" panose="02020603050405020304" pitchFamily="18" charset="0"/>
              </a:rPr>
              <a:t>p</a:t>
            </a:r>
            <a:r>
              <a:rPr lang="en-US" sz="2800">
                <a:solidFill>
                  <a:srgbClr val="008000"/>
                </a:solidFill>
                <a:latin typeface="Times New Roman" panose="02020603050405020304" pitchFamily="18" charset="0"/>
                <a:cs typeface="Times New Roman" panose="02020603050405020304" pitchFamily="18" charset="0"/>
              </a:rPr>
              <a:t> </a:t>
            </a:r>
            <a:r>
              <a:rPr lang="en-US" sz="2800" dirty="0">
                <a:solidFill>
                  <a:srgbClr val="008000"/>
                </a:solidFill>
                <a:latin typeface="Times New Roman" panose="02020603050405020304" pitchFamily="18" charset="0"/>
                <a:cs typeface="Times New Roman" panose="02020603050405020304" pitchFamily="18" charset="0"/>
              </a:rPr>
              <a:t>= 3</a:t>
            </a:r>
            <a:endParaRPr sz="2800" dirty="0">
              <a:solidFill>
                <a:srgbClr val="008000"/>
              </a:solidFill>
              <a:latin typeface="Times New Roman" panose="02020603050405020304" pitchFamily="18" charset="0"/>
              <a:cs typeface="Times New Roman" panose="02020603050405020304" pitchFamily="18" charset="0"/>
            </a:endParaRPr>
          </a:p>
        </p:txBody>
      </p:sp>
      <p:pic>
        <p:nvPicPr>
          <p:cNvPr id="10" name="radia_mcp_audio_09">
            <a:hlinkClick r:id="" action="ppaction://media"/>
            <a:extLst>
              <a:ext uri="{FF2B5EF4-FFF2-40B4-BE49-F238E27FC236}">
                <a16:creationId xmlns:a16="http://schemas.microsoft.com/office/drawing/2014/main" id="{DB82AD79-EC67-69D5-938F-A4F443B16AF5}"/>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5791200" y="3124200"/>
            <a:ext cx="0" cy="0"/>
          </a:xfrm>
          <a:prstGeom prst="rect">
            <a:avLst/>
          </a:prstGeom>
        </p:spPr>
      </p:pic>
    </p:spTree>
    <p:extLst>
      <p:ext uri="{BB962C8B-B14F-4D97-AF65-F5344CB8AC3E}">
        <p14:creationId xmlns:p14="http://schemas.microsoft.com/office/powerpoint/2010/main" val="892129879"/>
      </p:ext>
    </p:extLst>
  </p:cSld>
  <p:clrMapOvr>
    <a:masterClrMapping/>
  </p:clrMapOvr>
  <mc:AlternateContent xmlns:mc="http://schemas.openxmlformats.org/markup-compatibility/2006">
    <mc:Choice xmlns:p14="http://schemas.microsoft.com/office/powerpoint/2010/main" Requires="p14">
      <p:transition spd="slow" p14:dur="2000" advTm="78906"/>
    </mc:Choice>
    <mc:Fallback>
      <p:transition spd="slow" advTm="789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845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99</TotalTime>
  <Words>2132</Words>
  <Application>Microsoft Office PowerPoint</Application>
  <PresentationFormat>ワイド画面</PresentationFormat>
  <Paragraphs>111</Paragraphs>
  <Slides>11</Slides>
  <Notes>11</Notes>
  <HiddenSlides>0</HiddenSlides>
  <MMClips>11</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17" baseType="lpstr">
      <vt:lpstr>KULHVV+CMSS8</vt:lpstr>
      <vt:lpstr>Symbol</vt:lpstr>
      <vt:lpstr>Times New Roman</vt:lpstr>
      <vt:lpstr>Arial</vt:lpstr>
      <vt:lpstr>Theme Office</vt:lpstr>
      <vt:lpstr>Microsoft Equation 3.0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root</dc:creator>
  <cp:lastModifiedBy>菅原賢悟</cp:lastModifiedBy>
  <cp:revision>24</cp:revision>
  <dcterms:modified xsi:type="dcterms:W3CDTF">2026-06-29T13:15:07Z</dcterms:modified>
</cp:coreProperties>
</file>