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71" r:id="rId3"/>
    <p:sldId id="317" r:id="rId4"/>
    <p:sldId id="319" r:id="rId5"/>
    <p:sldId id="316" r:id="rId6"/>
    <p:sldId id="278" r:id="rId7"/>
    <p:sldId id="287" r:id="rId8"/>
    <p:sldId id="304" r:id="rId9"/>
    <p:sldId id="274" r:id="rId10"/>
    <p:sldId id="294" r:id="rId11"/>
    <p:sldId id="265" r:id="rId12"/>
    <p:sldId id="305" r:id="rId13"/>
    <p:sldId id="300" r:id="rId14"/>
    <p:sldId id="308" r:id="rId15"/>
    <p:sldId id="266" r:id="rId16"/>
    <p:sldId id="267"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9880D2-66A1-45C8-801E-F6950EA8332E}" v="1" dt="2026-06-29T10:38:57.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85630" autoAdjust="0"/>
  </p:normalViewPr>
  <p:slideViewPr>
    <p:cSldViewPr snapToGrid="0" snapToObjects="1">
      <p:cViewPr varScale="1">
        <p:scale>
          <a:sx n="107" d="100"/>
          <a:sy n="107" d="100"/>
        </p:scale>
        <p:origin x="138" y="8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55439-16D7-4C09-BE81-F4E264AF0485}" type="datetimeFigureOut">
              <a:rPr kumimoji="1" lang="ja-JP" altLang="en-US" smtClean="0"/>
              <a:t>2026/6/29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E2838-FB36-4E30-B4DC-8D1D9859C454}" type="slidenum">
              <a:rPr kumimoji="1" lang="ja-JP" altLang="en-US" smtClean="0"/>
              <a:t>‹#›</a:t>
            </a:fld>
            <a:endParaRPr kumimoji="1" lang="ja-JP" altLang="en-US"/>
          </a:p>
        </p:txBody>
      </p:sp>
    </p:spTree>
    <p:extLst>
      <p:ext uri="{BB962C8B-B14F-4D97-AF65-F5344CB8AC3E}">
        <p14:creationId xmlns:p14="http://schemas.microsoft.com/office/powerpoint/2010/main" val="22858687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Good morning everyone. My name is Takaaki Yano from Kindai University. Thank you for giving me this opportunity to present. This work is co-authored with Professor Kengo Sugahara.</a:t>
            </a:r>
            <a:endParaRPr kumimoji="1" lang="ja-JP" altLang="en-US" dirty="0"/>
          </a:p>
        </p:txBody>
      </p:sp>
      <p:sp>
        <p:nvSpPr>
          <p:cNvPr id="4" name="スライド番号プレースホルダー 3"/>
          <p:cNvSpPr>
            <a:spLocks noGrp="1"/>
          </p:cNvSpPr>
          <p:nvPr>
            <p:ph type="sldNum" sz="quarter" idx="5"/>
          </p:nvPr>
        </p:nvSpPr>
        <p:spPr/>
        <p:txBody>
          <a:bodyPr/>
          <a:lstStyle/>
          <a:p>
            <a:fld id="{EFFE2838-FB36-4E30-B4DC-8D1D9859C454}" type="slidenum">
              <a:rPr kumimoji="1" lang="ja-JP" altLang="en-US" smtClean="0"/>
              <a:t>1</a:t>
            </a:fld>
            <a:endParaRPr kumimoji="1" lang="ja-JP" altLang="en-US"/>
          </a:p>
        </p:txBody>
      </p:sp>
    </p:spTree>
    <p:extLst>
      <p:ext uri="{BB962C8B-B14F-4D97-AF65-F5344CB8AC3E}">
        <p14:creationId xmlns:p14="http://schemas.microsoft.com/office/powerpoint/2010/main" val="2835007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91245-1D39-DAC8-54D2-9CF3ED62E2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F24F8C-C603-F802-3058-AE2AB63F219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085520-93D1-47E4-89D9-B493773CDE7E}"/>
              </a:ext>
            </a:extLst>
          </p:cNvPr>
          <p:cNvSpPr>
            <a:spLocks noGrp="1"/>
          </p:cNvSpPr>
          <p:nvPr>
            <p:ph type="body" idx="1"/>
          </p:nvPr>
        </p:nvSpPr>
        <p:spPr/>
        <p:txBody>
          <a:bodyPr/>
          <a:lstStyle/>
          <a:p>
            <a:r>
              <a:rPr kumimoji="1" lang="en-US" altLang="ja-JP" sz="1200" b="0" i="0" kern="1200">
                <a:solidFill>
                  <a:schemeClr val="tx1"/>
                </a:solidFill>
                <a:effectLst/>
                <a:latin typeface="+mn-lt"/>
                <a:ea typeface="+mn-ea"/>
                <a:cs typeface="+mn-cs"/>
              </a:rPr>
              <a:t>The MCP server also provides skills, which are registered procedures for complex multi-step operations. A concrete example is the Kelvin transformation. FEM can only handle finite meshes, so open-boundary problems require a truncation boundary, which introduces error. The Kelvin transformation maps the infinite exterior domain onto a finite inversion sphere. This allows open-boundary conditions to be represented inside a finite mesh. The difficult point is that the surface mesh on the interface must be identical on the inner and outer sides. This requires internal Netgen and NGSolve operations such as mesh copying and periodic identification, so it is not easy to write by hand. By registering this entire procedure as a skill, the LLM can generate correct implementation code from a natural language prompt such as, apply the Kelvin transformation. The generated code is also checked by lint, so mistakes in boundary identification can be detected before execution.</a:t>
            </a:r>
            <a:endParaRPr kumimoji="1" lang="ja-JP" altLang="ja-JP" sz="1200" b="0" i="0" kern="1200" dirty="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5576CF16-203B-8A03-CD37-4F192973B450}"/>
              </a:ext>
            </a:extLst>
          </p:cNvPr>
          <p:cNvSpPr>
            <a:spLocks noGrp="1"/>
          </p:cNvSpPr>
          <p:nvPr>
            <p:ph type="sldNum" sz="quarter" idx="5"/>
          </p:nvPr>
        </p:nvSpPr>
        <p:spPr/>
        <p:txBody>
          <a:bodyPr/>
          <a:lstStyle/>
          <a:p>
            <a:fld id="{EFFE2838-FB36-4E30-B4DC-8D1D9859C454}" type="slidenum">
              <a:rPr kumimoji="1" lang="ja-JP" altLang="en-US" smtClean="0"/>
              <a:t>10</a:t>
            </a:fld>
            <a:endParaRPr kumimoji="1" lang="ja-JP" altLang="en-US"/>
          </a:p>
        </p:txBody>
      </p:sp>
    </p:spTree>
    <p:extLst>
      <p:ext uri="{BB962C8B-B14F-4D97-AF65-F5344CB8AC3E}">
        <p14:creationId xmlns:p14="http://schemas.microsoft.com/office/powerpoint/2010/main" val="2863382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Let me now demonstrate the framework with a numerical example. The model is a rotating and translating permanent magnet over a copper plate. The permanent magnet has a remanence of 0.2 tesla and dimensions of 1 by 1 by 1 millimeter. The copper plate is 12 by 12 by 0.5 millimeters, with conductivity 5.8 times 10 to the 7 siemens per meter. The magnet translates in the X direction from negative 6 millimeters to positive 4 millimeters, and rotates about the Z axis by 4 degrees per step, for a total rotation of 720 degrees. The analysis consists of 181 time steps over 2 seconds. The slide also shows an example natural language prompt entered into the MCP server. From this prompt, the LLM automatically generates the analysis code. The next slide shows how the Kelvin transformation is included.</a:t>
            </a:r>
            <a:endParaRPr kumimoji="1" lang="ja-JP" altLang="en-US" dirty="0"/>
          </a:p>
        </p:txBody>
      </p:sp>
      <p:sp>
        <p:nvSpPr>
          <p:cNvPr id="4" name="スライド番号プレースホルダー 3"/>
          <p:cNvSpPr>
            <a:spLocks noGrp="1"/>
          </p:cNvSpPr>
          <p:nvPr>
            <p:ph type="sldNum" sz="quarter" idx="5"/>
          </p:nvPr>
        </p:nvSpPr>
        <p:spPr/>
        <p:txBody>
          <a:bodyPr/>
          <a:lstStyle/>
          <a:p>
            <a:fld id="{EFFE2838-FB36-4E30-B4DC-8D1D9859C454}" type="slidenum">
              <a:rPr kumimoji="1" lang="ja-JP" altLang="en-US" smtClean="0"/>
              <a:t>11</a:t>
            </a:fld>
            <a:endParaRPr kumimoji="1" lang="ja-JP" altLang="en-US"/>
          </a:p>
        </p:txBody>
      </p:sp>
    </p:spTree>
    <p:extLst>
      <p:ext uri="{BB962C8B-B14F-4D97-AF65-F5344CB8AC3E}">
        <p14:creationId xmlns:p14="http://schemas.microsoft.com/office/powerpoint/2010/main" val="3364086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434E9-0143-3EEE-9731-4528FA6FDF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2C4F34-EEAE-415E-2E99-86729F6663F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66E0690-294F-F033-0E30-4BB4DE023988}"/>
              </a:ext>
            </a:extLst>
          </p:cNvPr>
          <p:cNvSpPr>
            <a:spLocks noGrp="1"/>
          </p:cNvSpPr>
          <p:nvPr>
            <p:ph type="body" idx="1"/>
          </p:nvPr>
        </p:nvSpPr>
        <p:spPr/>
        <p:txBody>
          <a:bodyPr/>
          <a:lstStyle/>
          <a:p>
            <a:r>
              <a:rPr kumimoji="1" lang="en-US" altLang="ja-JP"/>
              <a:t>For the Kelvin transformation, the user only adds one sentence to the prompt: Pre-registered skills, run Kelvin transformation. The MCP server then automatically incorporates the Kelvin transformation into the generated code. The roles in the generated code are as follows. Radia, or IEM and MMMM, computes the external field of the moving magnet. Translation and rotation are handled only by coordinate updates. NGSolve, or FEM, computes the eddy currents and reaction field in the copper plate using the reduced potential method. The Kelvin sphere connects the inner target model and the outer Kelvin-transformed region with an identical mesh, so open-boundary conditions are handled accurately. In other words, the generated code contains the Radia, NGSolve, and Kelvin-sphere roles at the same time.</a:t>
            </a:r>
            <a:endParaRPr kumimoji="1" lang="ja-JP" altLang="en-US" dirty="0"/>
          </a:p>
        </p:txBody>
      </p:sp>
      <p:sp>
        <p:nvSpPr>
          <p:cNvPr id="4" name="スライド番号プレースホルダー 3">
            <a:extLst>
              <a:ext uri="{FF2B5EF4-FFF2-40B4-BE49-F238E27FC236}">
                <a16:creationId xmlns:a16="http://schemas.microsoft.com/office/drawing/2014/main" id="{B79ACACF-E7F7-F4B3-A0CB-7D0A1D8CF298}"/>
              </a:ext>
            </a:extLst>
          </p:cNvPr>
          <p:cNvSpPr>
            <a:spLocks noGrp="1"/>
          </p:cNvSpPr>
          <p:nvPr>
            <p:ph type="sldNum" sz="quarter" idx="5"/>
          </p:nvPr>
        </p:nvSpPr>
        <p:spPr/>
        <p:txBody>
          <a:bodyPr/>
          <a:lstStyle/>
          <a:p>
            <a:fld id="{EFFE2838-FB36-4E30-B4DC-8D1D9859C454}" type="slidenum">
              <a:rPr kumimoji="1" lang="ja-JP" altLang="en-US" smtClean="0"/>
              <a:t>12</a:t>
            </a:fld>
            <a:endParaRPr kumimoji="1" lang="ja-JP" altLang="en-US"/>
          </a:p>
        </p:txBody>
      </p:sp>
    </p:spTree>
    <p:extLst>
      <p:ext uri="{BB962C8B-B14F-4D97-AF65-F5344CB8AC3E}">
        <p14:creationId xmlns:p14="http://schemas.microsoft.com/office/powerpoint/2010/main" val="4260895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39304-5B5B-96E3-52EE-93FD65B1B2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AE3F728-1807-33F7-415A-53E46047A0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DE73C9E-95F0-AC3B-6EF0-AE2959719210}"/>
              </a:ext>
            </a:extLst>
          </p:cNvPr>
          <p:cNvSpPr>
            <a:spLocks noGrp="1"/>
          </p:cNvSpPr>
          <p:nvPr>
            <p:ph type="body" idx="1"/>
          </p:nvPr>
        </p:nvSpPr>
        <p:spPr/>
        <p:txBody>
          <a:bodyPr/>
          <a:lstStyle/>
          <a:p>
            <a:r>
              <a:rPr kumimoji="1" lang="en-US" altLang="ja-JP"/>
              <a:t>Under this configuration, let us look at the behavior of the full target model as the magnet moves. The visualization shows how the external magnetic field generated by the magnet changes as the magnet translates along the X direction and rotates about the Z axis. Please note that this visualization shows only the external field from the magnet. It does not show the eddy-current distribution or the reaction field. The entire analysis code, including Kelvin transformation, reduced potential formulation, and both A-phi and T-Omega paths, is generated automatically from a natural language prompt. Now let us look at quantitative results.</a:t>
            </a:r>
            <a:endParaRPr kumimoji="1" lang="ja-JP" altLang="en-US" dirty="0"/>
          </a:p>
        </p:txBody>
      </p:sp>
      <p:sp>
        <p:nvSpPr>
          <p:cNvPr id="4" name="スライド番号プレースホルダー 3">
            <a:extLst>
              <a:ext uri="{FF2B5EF4-FFF2-40B4-BE49-F238E27FC236}">
                <a16:creationId xmlns:a16="http://schemas.microsoft.com/office/drawing/2014/main" id="{231C4DC1-6EB5-D45B-B47B-5BB8A5126BF5}"/>
              </a:ext>
            </a:extLst>
          </p:cNvPr>
          <p:cNvSpPr>
            <a:spLocks noGrp="1"/>
          </p:cNvSpPr>
          <p:nvPr>
            <p:ph type="sldNum" sz="quarter" idx="5"/>
          </p:nvPr>
        </p:nvSpPr>
        <p:spPr/>
        <p:txBody>
          <a:bodyPr/>
          <a:lstStyle/>
          <a:p>
            <a:fld id="{EFFE2838-FB36-4E30-B4DC-8D1D9859C454}" type="slidenum">
              <a:rPr kumimoji="1" lang="ja-JP" altLang="en-US" smtClean="0"/>
              <a:t>13</a:t>
            </a:fld>
            <a:endParaRPr kumimoji="1" lang="ja-JP" altLang="en-US"/>
          </a:p>
        </p:txBody>
      </p:sp>
    </p:spTree>
    <p:extLst>
      <p:ext uri="{BB962C8B-B14F-4D97-AF65-F5344CB8AC3E}">
        <p14:creationId xmlns:p14="http://schemas.microsoft.com/office/powerpoint/2010/main" val="3136482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kern="1200">
                <a:solidFill>
                  <a:schemeClr val="tx1"/>
                </a:solidFill>
                <a:effectLst/>
                <a:latin typeface="+mn-lt"/>
                <a:ea typeface="+mn-ea"/>
                <a:cs typeface="+mn-cs"/>
              </a:rPr>
              <a:t>This slide shows the result with element order p equals 2. Over all 181 time steps, the A-phi and T-Omega paths agree within 0.21 percent for Joule loss and 0.11 percent for Lorentz force. These two paths are generated independently, and the unknowns and finite element spaces are different. The A-phi formulation is centered on the magnetic vector potential A, while the T-Omega formulation is centered on the electric vector potential T. When needed, magnetic flux density B is projected into an H-Div space. The high agreement between the two paths gives quantitative evidence that the generated code is physically consistent. What I want to show here is that, with p equals 2, two independently generated formulations return the same physical quantities even under a moving external field.</a:t>
            </a:r>
            <a:endParaRPr kumimoji="1" lang="ja-JP" altLang="ja-JP" sz="1200" b="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EFFE2838-FB36-4E30-B4DC-8D1D9859C454}" type="slidenum">
              <a:rPr kumimoji="1" lang="ja-JP" altLang="en-US" smtClean="0"/>
              <a:t>14</a:t>
            </a:fld>
            <a:endParaRPr kumimoji="1" lang="ja-JP" altLang="en-US"/>
          </a:p>
        </p:txBody>
      </p:sp>
    </p:spTree>
    <p:extLst>
      <p:ext uri="{BB962C8B-B14F-4D97-AF65-F5344CB8AC3E}">
        <p14:creationId xmlns:p14="http://schemas.microsoft.com/office/powerpoint/2010/main" val="2710303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To clarify the meaning of the previous result, this slide shows the result with p equals 1. The mean relative error increases to 3.41 percent for Joule loss and 5.19 percent for Lorentz force. The two formulations still converge to the same physical solution, so the implementation is consistent. However, for engineering use, this accuracy is not sufficient. The comparison shows that changing from p equals 1 to p equals 2 is not just a parameter change. It is the accuracy improvement provided by NGSolve's high-order formulation. The same generated code reveals this difference simply by changing the element order. For NGSolve users, this may sound natural, but the message here is that high-order elements still work properly inside the Radia-NGSolve coupling framework.</a:t>
            </a:r>
            <a:endParaRPr kumimoji="1" lang="ja-JP" altLang="en-US" dirty="0"/>
          </a:p>
        </p:txBody>
      </p:sp>
      <p:sp>
        <p:nvSpPr>
          <p:cNvPr id="4" name="スライド番号プレースホルダー 3"/>
          <p:cNvSpPr>
            <a:spLocks noGrp="1"/>
          </p:cNvSpPr>
          <p:nvPr>
            <p:ph type="sldNum" sz="quarter" idx="5"/>
          </p:nvPr>
        </p:nvSpPr>
        <p:spPr/>
        <p:txBody>
          <a:bodyPr/>
          <a:lstStyle/>
          <a:p>
            <a:fld id="{EFFE2838-FB36-4E30-B4DC-8D1D9859C454}" type="slidenum">
              <a:rPr kumimoji="1" lang="ja-JP" altLang="en-US" smtClean="0"/>
              <a:t>15</a:t>
            </a:fld>
            <a:endParaRPr kumimoji="1" lang="ja-JP" altLang="en-US"/>
          </a:p>
        </p:txBody>
      </p:sp>
    </p:spTree>
    <p:extLst>
      <p:ext uri="{BB962C8B-B14F-4D97-AF65-F5344CB8AC3E}">
        <p14:creationId xmlns:p14="http://schemas.microsoft.com/office/powerpoint/2010/main" val="3929573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kern="1200">
                <a:solidFill>
                  <a:schemeClr val="tx1"/>
                </a:solidFill>
                <a:effectLst/>
                <a:latin typeface="+mn-lt"/>
                <a:ea typeface="+mn-ea"/>
                <a:cs typeface="+mn-cs"/>
              </a:rPr>
              <a:t>Let me summarize the talk. First, MMMM and NGSolve coupling. The moving magnet domain is handled by MMMM in Radia, and the conductor domain with eddy currents is handled by NGSolve. This keeps the NGSolve mesh fixed, with no remeshing and no mapping error. The external field from Radia is passed directly to NGSolve as a CoefficientFunction, so NGSolve can use high-order elements on a fixed mesh without losing accuracy because of motion. Second, the MCP server for Radia-NGSolve. The reduced potential formulations and Kelvin transformation are stored as knowledge and skills. From a natural language prompt, the user can obtain implementation code checked by lint. This framework is publicly available on GitHub.</a:t>
            </a:r>
            <a:endParaRPr kumimoji="1" lang="ja-JP" altLang="ja-JP" sz="1200" b="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EFFE2838-FB36-4E30-B4DC-8D1D9859C454}" type="slidenum">
              <a:rPr kumimoji="1" lang="ja-JP" altLang="en-US" smtClean="0"/>
              <a:t>16</a:t>
            </a:fld>
            <a:endParaRPr kumimoji="1" lang="ja-JP" altLang="en-US"/>
          </a:p>
        </p:txBody>
      </p:sp>
    </p:spTree>
    <p:extLst>
      <p:ext uri="{BB962C8B-B14F-4D97-AF65-F5344CB8AC3E}">
        <p14:creationId xmlns:p14="http://schemas.microsoft.com/office/powerpoint/2010/main" val="593744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kern="1200">
                <a:solidFill>
                  <a:schemeClr val="tx1"/>
                </a:solidFill>
                <a:effectLst/>
                <a:latin typeface="+mn-lt"/>
                <a:ea typeface="+mn-ea"/>
                <a:cs typeface="+mn-cs"/>
              </a:rPr>
              <a:t>That concludes my presentation. Thank you very much for listening.</a:t>
            </a:r>
            <a:endParaRPr kumimoji="1" lang="ja-JP" altLang="ja-JP" sz="1200" b="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EFFE2838-FB36-4E30-B4DC-8D1D9859C454}" type="slidenum">
              <a:rPr kumimoji="1" lang="ja-JP" altLang="en-US" smtClean="0"/>
              <a:t>17</a:t>
            </a:fld>
            <a:endParaRPr kumimoji="1" lang="ja-JP" altLang="en-US"/>
          </a:p>
        </p:txBody>
      </p:sp>
    </p:spTree>
    <p:extLst>
      <p:ext uri="{BB962C8B-B14F-4D97-AF65-F5344CB8AC3E}">
        <p14:creationId xmlns:p14="http://schemas.microsoft.com/office/powerpoint/2010/main" val="3644070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kern="1200">
                <a:solidFill>
                  <a:schemeClr val="tx1"/>
                </a:solidFill>
                <a:effectLst/>
                <a:latin typeface="+mn-lt"/>
                <a:ea typeface="+mn-ea"/>
                <a:cs typeface="+mn-cs"/>
              </a:rPr>
              <a:t>Let me begin with the motivation. As NGSolve users know well, NGSolve is very strong for eddy-current analysis and can treat nonlinear materials with high accuracy. Benchmark problems such as TEAM 28 have been solved with FEM precisely because of these strengths. However, when moving bodies are involved, the air-region mesh has to be regenerated or deformed every time the body moves. For large or complex models, this remeshing process can become a dominant computational cost. It can also introduce mapping errors. Because the mesh topology changes between time steps, conservation properties are not always preserved exactly. To address this moving-body difficulty, we propose combining NGSolve with the Integral Element Method, or IEM. In this talk, I will introduce this coupling framework and an MCP server that makes it usable from natural language prompts.</a:t>
            </a:r>
            <a:endParaRPr kumimoji="1" lang="ja-JP" altLang="ja-JP" sz="1200" b="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EFFE2838-FB36-4E30-B4DC-8D1D9859C454}" type="slidenum">
              <a:rPr kumimoji="1" lang="ja-JP" altLang="en-US" smtClean="0"/>
              <a:t>2</a:t>
            </a:fld>
            <a:endParaRPr kumimoji="1" lang="ja-JP" altLang="en-US"/>
          </a:p>
        </p:txBody>
      </p:sp>
    </p:spTree>
    <p:extLst>
      <p:ext uri="{BB962C8B-B14F-4D97-AF65-F5344CB8AC3E}">
        <p14:creationId xmlns:p14="http://schemas.microsoft.com/office/powerpoint/2010/main" val="83145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kern="1200">
                <a:solidFill>
                  <a:schemeClr val="tx1"/>
                </a:solidFill>
                <a:effectLst/>
                <a:latin typeface="+mn-lt"/>
                <a:ea typeface="+mn-ea"/>
                <a:cs typeface="+mn-cs"/>
              </a:rPr>
              <a:t>The specific IEM technique used here is the Magnetic Moment Method, or MMM. MMM divides the magnetic body into elements, represents each element by a magnetic moment, and solves the magnetic-field interactions between elements as a system of equations. No air-region mesh is required, and moving bodies can be handled by coordinate transformation only. The major practical advantage of MMM is that magnetization can be replaced by equivalent surface magnetic charges, so element interactions can be evaluated analytically. The boundary condition on each face is then imposed at one face-center collocation point. This combination of analytical kernels and collocation makes the matrix build extremely lightweight. Because of this light structure, MMM is convenient for iterative moving-body calculations and for nonlinear magnetic materials, while avoiding repeated remeshing of the air region. This is why MMM is attractive for the coupling framework. On the other hand, in conventional MMM, each element has a fixed 3 degrees of freedom, regardless of its shape. Each element is represented by a uniform magnetization vector M, with components M x, M y, and M z. In terms of multipole modes, the three uniform magnetization components correspond to dipole X, dipole Y, and dipole Z. Conventional MMM therefore represents only these three dipole components. In other words, it approximates the magnetization inside one element by a single constant vector. The next slide shows how far this approximation can go when the elements are very coarse.</a:t>
            </a:r>
            <a:endParaRPr kumimoji="1" lang="ja-JP" altLang="ja-JP" sz="1200" b="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EFFE2838-FB36-4E30-B4DC-8D1D9859C454}" type="slidenum">
              <a:rPr kumimoji="1" lang="ja-JP" altLang="en-US" smtClean="0"/>
              <a:t>3</a:t>
            </a:fld>
            <a:endParaRPr kumimoji="1" lang="ja-JP" altLang="en-US"/>
          </a:p>
        </p:txBody>
      </p:sp>
    </p:spTree>
    <p:extLst>
      <p:ext uri="{BB962C8B-B14F-4D97-AF65-F5344CB8AC3E}">
        <p14:creationId xmlns:p14="http://schemas.microsoft.com/office/powerpoint/2010/main" val="800541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0578A-D6FC-2468-8A1D-AAC92F9255E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3626650-E6AD-CEBB-8F69-505D78041E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6F865CE-0B3E-B9A9-BC2F-8BBD1F561244}"/>
              </a:ext>
            </a:extLst>
          </p:cNvPr>
          <p:cNvSpPr>
            <a:spLocks noGrp="1"/>
          </p:cNvSpPr>
          <p:nvPr>
            <p:ph type="body" idx="1"/>
          </p:nvPr>
        </p:nvSpPr>
        <p:spPr/>
        <p:txBody>
          <a:bodyPr/>
          <a:lstStyle/>
          <a:p>
            <a:r>
              <a:rPr kumimoji="1" lang="en-US" altLang="ja-JP" sz="1200" b="0" kern="1200">
                <a:solidFill>
                  <a:schemeClr val="tx1"/>
                </a:solidFill>
                <a:effectLst/>
                <a:latin typeface="+mn-lt"/>
                <a:ea typeface="+mn-ea"/>
                <a:cs typeface="+mn-cs"/>
              </a:rPr>
              <a:t>Please look at the two figures in the lower-right corner. Green denotes magnetic material, blue denotes the magnet, and the white hole is a non-magnetic region. The left figure is the 3 degree-of-freedom case, and the right figure is the 6 degree-of-freedom case. This is an example of a P-shaped magnet represented with an extremely small number of elements. In the left 3 degree-of-freedom MMM case, the magnetization inside one element is represented by a single constant vector. When the magnetic flux bends inside the element, when transverse leakage components appear, or when the element shape is distorted, a coarse mesh tends to leave noticeable error. To obtain high accuracy with conventional MMM, the mesh often has to be aligned with the flux direction, or the body has to be divided into many small elements. In the right 6 degree-of-freedom MMMM case, the idea is not just to add unknowns. The six degrees of freedom are organized as physical multipole modes: dipoles and quadrupoles. The dipole modes represent bulk magnetization, while the quadrupole modes represent field gradients and non-uniform distributions inside the element. By matching the degrees of freedom to these physical modes, coarse or moderately distorted elements can represent flux bending and transverse variation more naturally. In this P-shaped magnet example, the purpose is to suppress non-physical behavior and move closer to practical accuracy even with extremely few elements. This is the main motivation for extending 3 degree-of-freedom MMM to 6 degree-of-freedom MMMM.</a:t>
            </a:r>
            <a:endParaRPr kumimoji="1" lang="ja-JP" altLang="ja-JP" sz="1200" b="0" kern="1200" dirty="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48480488-3264-2B17-442A-A435C1E61229}"/>
              </a:ext>
            </a:extLst>
          </p:cNvPr>
          <p:cNvSpPr>
            <a:spLocks noGrp="1"/>
          </p:cNvSpPr>
          <p:nvPr>
            <p:ph type="sldNum" sz="quarter" idx="5"/>
          </p:nvPr>
        </p:nvSpPr>
        <p:spPr/>
        <p:txBody>
          <a:bodyPr/>
          <a:lstStyle/>
          <a:p>
            <a:fld id="{EFFE2838-FB36-4E30-B4DC-8D1D9859C454}" type="slidenum">
              <a:rPr kumimoji="1" lang="ja-JP" altLang="en-US" smtClean="0"/>
              <a:t>4</a:t>
            </a:fld>
            <a:endParaRPr kumimoji="1" lang="ja-JP" altLang="en-US"/>
          </a:p>
        </p:txBody>
      </p:sp>
    </p:spTree>
    <p:extLst>
      <p:ext uri="{BB962C8B-B14F-4D97-AF65-F5344CB8AC3E}">
        <p14:creationId xmlns:p14="http://schemas.microsoft.com/office/powerpoint/2010/main" val="372562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kern="1200">
                <a:solidFill>
                  <a:schemeClr val="tx1"/>
                </a:solidFill>
                <a:effectLst/>
                <a:latin typeface="+mn-lt"/>
                <a:ea typeface="+mn-ea"/>
                <a:cs typeface="+mn-cs"/>
              </a:rPr>
              <a:t>Based on this motivation, I will explain the essence of the Multipole Magnetic Moment Method, or MMMM, using only the hexahedral case. MMMM does not use the face magnetic charges directly as arbitrary degrees of freedom. Instead, it closes the system using moment conditions, such as charge neutrality, centroid field, and centroid field-gradient conditions, and decomposes the unknowns into physically meaningful multipole modes. The monopole is always zero because of magnetic-charge conservation. Dipole X, dipole Y, and dipole Z correspond to the bulk magnetization components. Quadrupole 1 and quadrupole 2 are shape-correction modes that represent field gradients and non-uniform distributions. This gives 6 degrees of freedom per hexahedral element. The slide also shows the monopole mode shape, but its coefficient is constrained to zero by magnetic-charge conservation. The point I want to emphasize here is that the 6 degrees of freedom introduced on the previous slide are not arbitrary face unknowns. They are defined as low-order multipole modes. The collocation framework is kept, but the surface-charge degrees of freedom are matched to three dipole modes and two quadrupole modes. This allows the intra-element variation that was forced into one constant vector in 3 degree-of-freedom MMM to be represented by a small number of additional modes. The green items on the slide summarize this effect. The method can approach practical accuracy with fewer elements, and it is more robust to coarse or distorted meshes. However, the red item on the slide is important: MMM and MMMM alone do not solve eddy currents. The external field of magnets and magnetic materials is handled by Radia and MMMM, while the eddy currents and reaction field in conductors are handled by NGSolve.</a:t>
            </a:r>
            <a:endParaRPr kumimoji="1" lang="ja-JP" altLang="ja-JP" sz="1200" b="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EFFE2838-FB36-4E30-B4DC-8D1D9859C454}" type="slidenum">
              <a:rPr kumimoji="1" lang="ja-JP" altLang="en-US" smtClean="0"/>
              <a:t>5</a:t>
            </a:fld>
            <a:endParaRPr kumimoji="1" lang="ja-JP" altLang="en-US"/>
          </a:p>
        </p:txBody>
      </p:sp>
    </p:spTree>
    <p:extLst>
      <p:ext uri="{BB962C8B-B14F-4D97-AF65-F5344CB8AC3E}">
        <p14:creationId xmlns:p14="http://schemas.microsoft.com/office/powerpoint/2010/main" val="3609910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7848C-3846-6613-D042-2FB81CB035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A4BA02-7ABD-BA98-FB30-DB78008B8CB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C6282C-CB4A-D6CB-CE6B-CA818174358C}"/>
              </a:ext>
            </a:extLst>
          </p:cNvPr>
          <p:cNvSpPr>
            <a:spLocks noGrp="1"/>
          </p:cNvSpPr>
          <p:nvPr>
            <p:ph type="body" idx="1"/>
          </p:nvPr>
        </p:nvSpPr>
        <p:spPr/>
        <p:txBody>
          <a:bodyPr/>
          <a:lstStyle/>
          <a:p>
            <a:r>
              <a:rPr kumimoji="1" lang="en-US" altLang="ja-JP" sz="1200" b="0" kern="1200">
                <a:solidFill>
                  <a:schemeClr val="tx1"/>
                </a:solidFill>
                <a:effectLst/>
                <a:latin typeface="+mn-lt"/>
                <a:ea typeface="+mn-ea"/>
                <a:cs typeface="+mn-cs"/>
              </a:rPr>
              <a:t>Now I will explain how this division of roles is connected in software. At Kindai University, we are developing a coupling framework called Radia-NGSolve. As introduced in the previous talk, Radia is an MMM solver originally developed at ESRF. We forked it at Kindai University and extended it. The extensions relevant to this presentation are MMMM implementation, lightweight analytical field calculations for magnets and coils, and a Pybind11-based Python API for coupling with NGSolve. Most importantly, Radia is placed on the same Pybind11-based Python API framework as NGSolve. This means Radia and NGSolve can be coupled seamlessly in a single Python script using the coding style familiar to NGSolve users.</a:t>
            </a:r>
            <a:endParaRPr kumimoji="1" lang="ja-JP" altLang="ja-JP" sz="1200" b="0" kern="1200" dirty="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F11BC77D-B83E-1442-A400-76A531068E51}"/>
              </a:ext>
            </a:extLst>
          </p:cNvPr>
          <p:cNvSpPr>
            <a:spLocks noGrp="1"/>
          </p:cNvSpPr>
          <p:nvPr>
            <p:ph type="sldNum" sz="quarter" idx="5"/>
          </p:nvPr>
        </p:nvSpPr>
        <p:spPr/>
        <p:txBody>
          <a:bodyPr/>
          <a:lstStyle/>
          <a:p>
            <a:fld id="{EFFE2838-FB36-4E30-B4DC-8D1D9859C454}" type="slidenum">
              <a:rPr kumimoji="1" lang="ja-JP" altLang="en-US" smtClean="0"/>
              <a:t>6</a:t>
            </a:fld>
            <a:endParaRPr kumimoji="1" lang="ja-JP" altLang="en-US"/>
          </a:p>
        </p:txBody>
      </p:sp>
    </p:spTree>
    <p:extLst>
      <p:ext uri="{BB962C8B-B14F-4D97-AF65-F5344CB8AC3E}">
        <p14:creationId xmlns:p14="http://schemas.microsoft.com/office/powerpoint/2010/main" val="849221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CC65F-95DA-B3C6-CC5F-641284B78A0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A9B4DB-9C96-6DE7-4994-0C17A6EBB5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9305A0E-3838-562E-295D-65CA3262B39B}"/>
              </a:ext>
            </a:extLst>
          </p:cNvPr>
          <p:cNvSpPr>
            <a:spLocks noGrp="1"/>
          </p:cNvSpPr>
          <p:nvPr>
            <p:ph type="body" idx="1"/>
          </p:nvPr>
        </p:nvSpPr>
        <p:spPr/>
        <p:txBody>
          <a:bodyPr/>
          <a:lstStyle/>
          <a:p>
            <a:r>
              <a:rPr kumimoji="1" lang="en-US" altLang="ja-JP"/>
              <a:t>As a concrete example of the unified API, let me show how Radia passes a field to NGSolve. Because Radia shares the same Pybind11-based Python API framework as NGSolve, the external magnetic field computed by Radia can be passed directly to NGSolve as a CoefficientFunction. There is no intermediate file format and no memory-copy overhead. This is particularly important for moving-body problems. Since the Radia object behaves as an NGSolve CoefficientFunction, NGSolve can use its own coordinate-transformation mechanism, namely ElementTransformation, to evaluate the moved and rotated Radia field at each integration point. There is no need to precompute a field map, interpolate it, or copy it onto a mesh. The Radia-based CoefficientFunction can then be projected onto the appropriate conforming finite element space: H-Curl for the magnetic vector potential A and electric vector potential T, or H-Div for the magnetic flux density B. The result is a GridFunction that can be used directly as a FEM source term. The basic flow is that Radia exposes the external field as a CoefficientFunction. NGSolve projects it to a GridFunction in an H-Curl or H-Div space. That GridFunction is used as a FEM source term for the reaction field, including eddy currents. At the C++ level, this is realized through NGSolve's ElementTransformation, often called trafo. At each integration point, Radia's analytical IEM calculation is called directly, without copying a precomputed field map onto the mesh.</a:t>
            </a:r>
            <a:endParaRPr kumimoji="1" lang="en-US" altLang="ja-JP" dirty="0"/>
          </a:p>
        </p:txBody>
      </p:sp>
      <p:sp>
        <p:nvSpPr>
          <p:cNvPr id="4" name="スライド番号プレースホルダー 3">
            <a:extLst>
              <a:ext uri="{FF2B5EF4-FFF2-40B4-BE49-F238E27FC236}">
                <a16:creationId xmlns:a16="http://schemas.microsoft.com/office/drawing/2014/main" id="{B0A3C17C-C7AC-F9E7-8500-002AB83B20DA}"/>
              </a:ext>
            </a:extLst>
          </p:cNvPr>
          <p:cNvSpPr>
            <a:spLocks noGrp="1"/>
          </p:cNvSpPr>
          <p:nvPr>
            <p:ph type="sldNum" sz="quarter" idx="5"/>
          </p:nvPr>
        </p:nvSpPr>
        <p:spPr/>
        <p:txBody>
          <a:bodyPr/>
          <a:lstStyle/>
          <a:p>
            <a:fld id="{EFFE2838-FB36-4E30-B4DC-8D1D9859C454}" type="slidenum">
              <a:rPr kumimoji="1" lang="ja-JP" altLang="en-US" smtClean="0"/>
              <a:t>7</a:t>
            </a:fld>
            <a:endParaRPr kumimoji="1" lang="ja-JP" altLang="en-US"/>
          </a:p>
        </p:txBody>
      </p:sp>
    </p:spTree>
    <p:extLst>
      <p:ext uri="{BB962C8B-B14F-4D97-AF65-F5344CB8AC3E}">
        <p14:creationId xmlns:p14="http://schemas.microsoft.com/office/powerpoint/2010/main" val="2632615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74C4E-0EB1-7DF9-B257-A64B783AB7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74739CD-22CA-2CBB-63AC-1E2F72E79A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8545D4F-DBF9-B753-2674-A15A4CD7DF39}"/>
              </a:ext>
            </a:extLst>
          </p:cNvPr>
          <p:cNvSpPr>
            <a:spLocks noGrp="1"/>
          </p:cNvSpPr>
          <p:nvPr>
            <p:ph type="body" idx="1"/>
          </p:nvPr>
        </p:nvSpPr>
        <p:spPr/>
        <p:txBody>
          <a:bodyPr/>
          <a:lstStyle/>
          <a:p>
            <a:r>
              <a:rPr kumimoji="1" lang="en-US" altLang="ja-JP" sz="1200" b="0" kern="1200">
                <a:solidFill>
                  <a:schemeClr val="tx1"/>
                </a:solidFill>
                <a:effectLst/>
                <a:latin typeface="+mn-lt"/>
                <a:ea typeface="+mn-ea"/>
                <a:cs typeface="+mn-cs"/>
              </a:rPr>
              <a:t>The remaining issue is usability. Implementing the reduced potential method or Kelvin transformation correctly requires detailed knowledge of the NGSolve API. This is where the MCP server comes in. MCP stands for Model Context Protocol. It is an open protocol that allows large language models to interact with custom knowledge bases and tools. Our MCP server contains API specifications, usage examples, best practices, skills for complex procedures such as Kelvin transformation, and references to the codebase. When a user enters a natural language prompt, an LLM agent refers to this information and generates Python code. The generated code is then checked by a lint system. The lint detects NGSolve-specific mistakes such as mismatches between finite element spaces and CoefficientFunction dimensions, or incorrect use of definedon for boundary conditions. The goal is to obtain correct analysis code from natural language without reading the API documentation manually.</a:t>
            </a:r>
            <a:endParaRPr kumimoji="1" lang="ja-JP" altLang="ja-JP" sz="1200" b="0" kern="1200" dirty="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F6DB434B-06AB-DF0F-F1E0-6D6714190E7F}"/>
              </a:ext>
            </a:extLst>
          </p:cNvPr>
          <p:cNvSpPr>
            <a:spLocks noGrp="1"/>
          </p:cNvSpPr>
          <p:nvPr>
            <p:ph type="sldNum" sz="quarter" idx="5"/>
          </p:nvPr>
        </p:nvSpPr>
        <p:spPr/>
        <p:txBody>
          <a:bodyPr/>
          <a:lstStyle/>
          <a:p>
            <a:fld id="{EFFE2838-FB36-4E30-B4DC-8D1D9859C454}" type="slidenum">
              <a:rPr kumimoji="1" lang="ja-JP" altLang="en-US" smtClean="0"/>
              <a:t>8</a:t>
            </a:fld>
            <a:endParaRPr kumimoji="1" lang="ja-JP" altLang="en-US"/>
          </a:p>
        </p:txBody>
      </p:sp>
    </p:spTree>
    <p:extLst>
      <p:ext uri="{BB962C8B-B14F-4D97-AF65-F5344CB8AC3E}">
        <p14:creationId xmlns:p14="http://schemas.microsoft.com/office/powerpoint/2010/main" val="2818807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kern="1200">
                <a:solidFill>
                  <a:schemeClr val="tx1"/>
                </a:solidFill>
                <a:effectLst/>
                <a:latin typeface="+mn-lt"/>
                <a:ea typeface="+mn-ea"/>
                <a:cs typeface="+mn-cs"/>
              </a:rPr>
              <a:t>As one example of knowledge stored in the MCP server, let me introduce the reduced potential method. The reduced potential method decomposes the total magnetic field into an external field, computed by IEM and Radia, and a reaction field, computed by FEM and NGSolve. The framework supports multiple formulations. Here I show two representative ones: the A-phi formulation and the T-Omega formulation. In the slide, the orange terms represent source terms provided by IEM and Radia, and the blue terms represent reaction-field terms computed by FEM and NGSolve. NGSolve solves these formulations to compute the conductor-side reaction field to the external field. This formulation knowledge is stored in the MCP server, so users can obtain either A-phi or T-Omega implementation code from a single prompt.</a:t>
            </a:r>
            <a:endParaRPr kumimoji="1" lang="ja-JP" altLang="ja-JP" sz="1200" b="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EFFE2838-FB36-4E30-B4DC-8D1D9859C454}" type="slidenum">
              <a:rPr kumimoji="1" lang="ja-JP" altLang="en-US" smtClean="0"/>
              <a:t>9</a:t>
            </a:fld>
            <a:endParaRPr kumimoji="1" lang="ja-JP" altLang="en-US"/>
          </a:p>
        </p:txBody>
      </p:sp>
    </p:spTree>
    <p:extLst>
      <p:ext uri="{BB962C8B-B14F-4D97-AF65-F5344CB8AC3E}">
        <p14:creationId xmlns:p14="http://schemas.microsoft.com/office/powerpoint/2010/main" val="497479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24.w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5.png"/><Relationship Id="rId5" Type="http://schemas.openxmlformats.org/officeDocument/2006/relationships/image" Target="../media/image27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png"/><Relationship Id="rId5" Type="http://schemas.openxmlformats.org/officeDocument/2006/relationships/image" Target="../media/image270.pn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70.png"/><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11"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notesSlide" Target="../notesSlides/notesSlide5.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11" Type="http://schemas.openxmlformats.org/officeDocument/2006/relationships/image" Target="../media/image20.png"/><Relationship Id="rId5" Type="http://schemas.openxmlformats.org/officeDocument/2006/relationships/image" Target="../media/image1.png"/><Relationship Id="rId10" Type="http://schemas.openxmlformats.org/officeDocument/2006/relationships/image" Target="../media/image19.gif"/><Relationship Id="rId4" Type="http://schemas.openxmlformats.org/officeDocument/2006/relationships/notesSlide" Target="../notesSlides/notesSlide6.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360.png"/><Relationship Id="rId12" Type="http://schemas.openxmlformats.org/officeDocument/2006/relationships/image" Target="../media/image19.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50.png"/><Relationship Id="rId11" Type="http://schemas.openxmlformats.org/officeDocument/2006/relationships/image" Target="../media/image1.png"/><Relationship Id="rId5" Type="http://schemas.openxmlformats.org/officeDocument/2006/relationships/image" Target="../media/image20.png"/><Relationship Id="rId10" Type="http://schemas.openxmlformats.org/officeDocument/2006/relationships/image" Target="../media/image38.png"/><Relationship Id="rId4" Type="http://schemas.openxmlformats.org/officeDocument/2006/relationships/notesSlide" Target="../notesSlides/notesSlide7.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9.gif"/><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13" Type="http://schemas.openxmlformats.org/officeDocument/2006/relationships/image" Target="../media/image210.png"/><Relationship Id="rId18" Type="http://schemas.openxmlformats.org/officeDocument/2006/relationships/image" Target="../media/image29.png"/><Relationship Id="rId3" Type="http://schemas.openxmlformats.org/officeDocument/2006/relationships/slideLayout" Target="../slideLayouts/slideLayout7.xml"/><Relationship Id="rId12" Type="http://schemas.openxmlformats.org/officeDocument/2006/relationships/image" Target="../media/image260.png"/><Relationship Id="rId17" Type="http://schemas.openxmlformats.org/officeDocument/2006/relationships/image" Target="../media/image280.png"/><Relationship Id="rId2" Type="http://schemas.openxmlformats.org/officeDocument/2006/relationships/audio" Target="../media/media9.mp3"/><Relationship Id="rId16" Type="http://schemas.openxmlformats.org/officeDocument/2006/relationships/image" Target="../media/image190.png"/><Relationship Id="rId20" Type="http://schemas.openxmlformats.org/officeDocument/2006/relationships/image" Target="../media/image2.png"/><Relationship Id="rId1" Type="http://schemas.microsoft.com/office/2007/relationships/media" Target="../media/media9.mp3"/><Relationship Id="rId11" Type="http://schemas.openxmlformats.org/officeDocument/2006/relationships/image" Target="../media/image250.png"/><Relationship Id="rId6" Type="http://schemas.openxmlformats.org/officeDocument/2006/relationships/image" Target="../media/image200.png"/><Relationship Id="rId15" Type="http://schemas.openxmlformats.org/officeDocument/2006/relationships/image" Target="../media/image251.png"/><Relationship Id="rId10" Type="http://schemas.openxmlformats.org/officeDocument/2006/relationships/image" Target="../media/image240.png"/><Relationship Id="rId19" Type="http://schemas.openxmlformats.org/officeDocument/2006/relationships/image" Target="../media/image202.png"/><Relationship Id="rId4" Type="http://schemas.openxmlformats.org/officeDocument/2006/relationships/notesSlide" Target="../notesSlides/notesSlide9.xml"/><Relationship Id="rId9" Type="http://schemas.openxmlformats.org/officeDocument/2006/relationships/image" Target="../media/image230.png"/><Relationship Id="rId14" Type="http://schemas.openxmlformats.org/officeDocument/2006/relationships/image" Target="../media/image2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50B88E8F-73FD-5502-4107-50552285A3BD}"/>
              </a:ext>
            </a:extLst>
          </p:cNvPr>
          <p:cNvSpPr/>
          <p:nvPr/>
        </p:nvSpPr>
        <p:spPr>
          <a:xfrm>
            <a:off x="9831" y="2061195"/>
            <a:ext cx="12191694" cy="2482346"/>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3" name="Rectangle 2"/>
          <p:cNvSpPr/>
          <p:nvPr/>
        </p:nvSpPr>
        <p:spPr>
          <a:xfrm>
            <a:off x="0" y="0"/>
            <a:ext cx="12191695" cy="1371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5" name="TextBox 4"/>
          <p:cNvSpPr txBox="1"/>
          <p:nvPr/>
        </p:nvSpPr>
        <p:spPr>
          <a:xfrm>
            <a:off x="483878" y="2687237"/>
            <a:ext cx="11109939" cy="1077218"/>
          </a:xfrm>
          <a:prstGeom prst="rect">
            <a:avLst/>
          </a:prstGeom>
          <a:noFill/>
        </p:spPr>
        <p:txBody>
          <a:bodyPr wrap="square">
            <a:spAutoFit/>
          </a:bodyPr>
          <a:lstStyle/>
          <a:p>
            <a:pPr algn="ctr">
              <a:defRPr sz="3200" b="1">
                <a:solidFill>
                  <a:srgbClr val="003366"/>
                </a:solidFill>
                <a:latin typeface="Times New Roman"/>
                <a:ea typeface="MS Pゴシック"/>
              </a:defRPr>
            </a:pPr>
            <a:r>
              <a:rPr lang="en-US" altLang="ja-JP" sz="3200" b="1" dirty="0">
                <a:solidFill>
                  <a:schemeClr val="bg1"/>
                </a:solidFill>
              </a:rPr>
              <a:t> Bi-directional Weak Coupling of Integral Element Method and </a:t>
            </a:r>
            <a:r>
              <a:rPr lang="en-US" altLang="ja-JP" sz="3200" b="1" dirty="0" err="1">
                <a:solidFill>
                  <a:schemeClr val="bg1"/>
                </a:solidFill>
              </a:rPr>
              <a:t>NGSolve</a:t>
            </a:r>
            <a:r>
              <a:rPr lang="en-US" altLang="ja-JP" sz="3200" b="1" dirty="0">
                <a:solidFill>
                  <a:schemeClr val="bg1"/>
                </a:solidFill>
              </a:rPr>
              <a:t> for Magnetic Levitation Analysis</a:t>
            </a:r>
            <a:endParaRPr sz="3600" dirty="0">
              <a:solidFill>
                <a:schemeClr val="bg1"/>
              </a:solidFill>
              <a:latin typeface="Times New Roman"/>
              <a:ea typeface="MS Pゴシック"/>
            </a:endParaRPr>
          </a:p>
        </p:txBody>
      </p:sp>
      <p:sp>
        <p:nvSpPr>
          <p:cNvPr id="11" name="Rectangle 10"/>
          <p:cNvSpPr/>
          <p:nvPr/>
        </p:nvSpPr>
        <p:spPr>
          <a:xfrm>
            <a:off x="0" y="6720840"/>
            <a:ext cx="12191695" cy="1371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10" name="テキスト ボックス 9">
            <a:extLst>
              <a:ext uri="{FF2B5EF4-FFF2-40B4-BE49-F238E27FC236}">
                <a16:creationId xmlns:a16="http://schemas.microsoft.com/office/drawing/2014/main" id="{CFC90713-2B6F-32E5-03B1-3B6E01B3FD46}"/>
              </a:ext>
            </a:extLst>
          </p:cNvPr>
          <p:cNvSpPr txBox="1"/>
          <p:nvPr/>
        </p:nvSpPr>
        <p:spPr>
          <a:xfrm>
            <a:off x="2088712" y="5779975"/>
            <a:ext cx="8014266" cy="523220"/>
          </a:xfrm>
          <a:prstGeom prst="rect">
            <a:avLst/>
          </a:prstGeom>
          <a:noFill/>
        </p:spPr>
        <p:txBody>
          <a:bodyPr wrap="square" rtlCol="0">
            <a:spAutoFit/>
          </a:bodyPr>
          <a:lstStyle/>
          <a:p>
            <a:pPr algn="ctr"/>
            <a:r>
              <a:rPr kumimoji="1" lang="en-US" altLang="ja-JP" sz="2800" dirty="0">
                <a:latin typeface="Times" panose="02020603050405020304" pitchFamily="18" charset="0"/>
                <a:cs typeface="Times" panose="02020603050405020304" pitchFamily="18" charset="0"/>
              </a:rPr>
              <a:t>Takaaki Yano</a:t>
            </a:r>
            <a:r>
              <a:rPr kumimoji="1" lang="ja-JP" altLang="en-US" sz="2800" dirty="0"/>
              <a:t>，</a:t>
            </a:r>
            <a:r>
              <a:rPr kumimoji="1" lang="en-US" altLang="ja-JP" sz="2800" dirty="0">
                <a:latin typeface="Times" panose="02020603050405020304" pitchFamily="18" charset="0"/>
                <a:cs typeface="Times" panose="02020603050405020304" pitchFamily="18" charset="0"/>
              </a:rPr>
              <a:t>Kengo</a:t>
            </a:r>
            <a:r>
              <a:rPr kumimoji="1" lang="ja-JP" altLang="en-US" sz="2800" dirty="0">
                <a:latin typeface="Times" panose="02020603050405020304" pitchFamily="18" charset="0"/>
                <a:cs typeface="Times" panose="02020603050405020304" pitchFamily="18" charset="0"/>
              </a:rPr>
              <a:t> </a:t>
            </a:r>
            <a:r>
              <a:rPr kumimoji="1" lang="en-US" altLang="ja-JP" sz="2800" dirty="0">
                <a:latin typeface="Times" panose="02020603050405020304" pitchFamily="18" charset="0"/>
                <a:cs typeface="Times" panose="02020603050405020304" pitchFamily="18" charset="0"/>
              </a:rPr>
              <a:t>Sugahara (</a:t>
            </a:r>
            <a:r>
              <a:rPr kumimoji="1" lang="en-US" altLang="ja-JP" sz="2800" dirty="0" err="1">
                <a:latin typeface="Times" panose="02020603050405020304" pitchFamily="18" charset="0"/>
                <a:cs typeface="Times" panose="02020603050405020304" pitchFamily="18" charset="0"/>
              </a:rPr>
              <a:t>Kindai</a:t>
            </a:r>
            <a:r>
              <a:rPr kumimoji="1" lang="en-US" altLang="ja-JP" sz="2800" dirty="0">
                <a:latin typeface="Times" panose="02020603050405020304" pitchFamily="18" charset="0"/>
                <a:cs typeface="Times" panose="02020603050405020304" pitchFamily="18" charset="0"/>
              </a:rPr>
              <a:t> University)</a:t>
            </a:r>
            <a:endParaRPr kumimoji="1" lang="ja-JP" altLang="en-US" sz="2800" dirty="0"/>
          </a:p>
        </p:txBody>
      </p:sp>
      <p:sp>
        <p:nvSpPr>
          <p:cNvPr id="14" name="テキスト ボックス 13">
            <a:extLst>
              <a:ext uri="{FF2B5EF4-FFF2-40B4-BE49-F238E27FC236}">
                <a16:creationId xmlns:a16="http://schemas.microsoft.com/office/drawing/2014/main" id="{5D257DD5-EFE3-4F43-F133-85CDF224E8AF}"/>
              </a:ext>
            </a:extLst>
          </p:cNvPr>
          <p:cNvSpPr txBox="1"/>
          <p:nvPr/>
        </p:nvSpPr>
        <p:spPr>
          <a:xfrm>
            <a:off x="3258785" y="5052671"/>
            <a:ext cx="5674122" cy="523220"/>
          </a:xfrm>
          <a:prstGeom prst="rect">
            <a:avLst/>
          </a:prstGeom>
          <a:noFill/>
        </p:spPr>
        <p:txBody>
          <a:bodyPr wrap="square" rtlCol="0">
            <a:spAutoFit/>
          </a:bodyPr>
          <a:lstStyle/>
          <a:p>
            <a:pPr algn="ctr"/>
            <a:r>
              <a:rPr kumimoji="1" lang="en-US" altLang="ja-JP" sz="2800" dirty="0">
                <a:latin typeface="Times New Roman" panose="02020603050405020304" pitchFamily="18" charset="0"/>
                <a:cs typeface="Times New Roman" panose="02020603050405020304" pitchFamily="18" charset="0"/>
              </a:rPr>
              <a:t>June 30, 2026</a:t>
            </a:r>
            <a:endParaRPr kumimoji="1" lang="ja-JP" altLang="en-US" sz="2800" dirty="0">
              <a:latin typeface="Times New Roman" panose="02020603050405020304" pitchFamily="18" charset="0"/>
              <a:cs typeface="Times New Roman" panose="02020603050405020304" pitchFamily="18" charset="0"/>
            </a:endParaRPr>
          </a:p>
        </p:txBody>
      </p:sp>
      <p:sp>
        <p:nvSpPr>
          <p:cNvPr id="15" name="Audio 15">
            <a:hlinkClick r:id="" action="ppaction://media"/>
          </p:cNvPr>
          <p:cNvSpPr>
            <a:spLocks noGrp="1"/>
          </p:cNvSpPr>
          <p:nvPr/>
        </p:nvSpPr>
        <p:spPr>
          <a:xfrm>
            <a:off x="-914400" y="-914400"/>
            <a:ext cx="914400" cy="914400"/>
          </a:xfrm>
          <a:prstGeom prst="rect">
            <a:avLst/>
          </a:prstGeom>
        </p:spPr>
        <p:txBody>
          <a:bodyPr/>
          <a:lstStyle/>
          <a:p>
            <a:endParaRPr lang="ja-JP" altLang="en-US"/>
          </a:p>
        </p:txBody>
      </p:sp>
      <p:pic>
        <p:nvPicPr>
          <p:cNvPr id="13" name="図 12" descr="風船 が含まれている画像&#10;&#10;AI 生成コンテンツは誤りを含む可能性があります。">
            <a:extLst>
              <a:ext uri="{FF2B5EF4-FFF2-40B4-BE49-F238E27FC236}">
                <a16:creationId xmlns:a16="http://schemas.microsoft.com/office/drawing/2014/main" id="{2AF19749-B395-A2D0-A36B-BD4E64EDEFB4}"/>
              </a:ext>
            </a:extLst>
          </p:cNvPr>
          <p:cNvPicPr>
            <a:picLocks noChangeAspect="1"/>
          </p:cNvPicPr>
          <p:nvPr/>
        </p:nvPicPr>
        <p:blipFill>
          <a:blip r:embed="rId5"/>
          <a:stretch>
            <a:fillRect/>
          </a:stretch>
        </p:blipFill>
        <p:spPr>
          <a:xfrm>
            <a:off x="5079550" y="193725"/>
            <a:ext cx="1918594" cy="1765428"/>
          </a:xfrm>
          <a:prstGeom prst="rect">
            <a:avLst/>
          </a:prstGeom>
        </p:spPr>
      </p:pic>
      <p:pic>
        <p:nvPicPr>
          <p:cNvPr id="2" name="radia_mcp_audio_01">
            <a:hlinkClick r:id="" action="ppaction://media"/>
            <a:extLst>
              <a:ext uri="{FF2B5EF4-FFF2-40B4-BE49-F238E27FC236}">
                <a16:creationId xmlns:a16="http://schemas.microsoft.com/office/drawing/2014/main" id="{5A6CA681-F253-9A03-9D6B-9526EE2257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0" cy="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06"/>
    </mc:Choice>
    <mc:Fallback>
      <p:transition spd="slow" advTm="117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85253-856A-CBB3-BDA8-18860260E36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CB882E-68DC-8D10-EEE6-F925389DD4B2}"/>
              </a:ext>
            </a:extLst>
          </p:cNvPr>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4" name="Rectangle 3">
            <a:extLst>
              <a:ext uri="{FF2B5EF4-FFF2-40B4-BE49-F238E27FC236}">
                <a16:creationId xmlns:a16="http://schemas.microsoft.com/office/drawing/2014/main" id="{ED59CD09-9BA6-312A-E4F9-56D4A5F1DA50}"/>
              </a:ext>
            </a:extLst>
          </p:cNvPr>
          <p:cNvSpPr/>
          <p:nvPr/>
        </p:nvSpPr>
        <p:spPr>
          <a:xfrm>
            <a:off x="274320" y="182880"/>
            <a:ext cx="9353404"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5" name="TextBox 4">
            <a:extLst>
              <a:ext uri="{FF2B5EF4-FFF2-40B4-BE49-F238E27FC236}">
                <a16:creationId xmlns:a16="http://schemas.microsoft.com/office/drawing/2014/main" id="{9F08C85B-329A-DD41-E28C-5DB5CE5CC436}"/>
              </a:ext>
            </a:extLst>
          </p:cNvPr>
          <p:cNvSpPr txBox="1"/>
          <p:nvPr/>
        </p:nvSpPr>
        <p:spPr>
          <a:xfrm>
            <a:off x="457200" y="256032"/>
            <a:ext cx="9170524" cy="523220"/>
          </a:xfrm>
          <a:prstGeom prst="rect">
            <a:avLst/>
          </a:prstGeom>
          <a:noFill/>
        </p:spPr>
        <p:txBody>
          <a:bodyPr wrap="none">
            <a:spAutoFit/>
          </a:bodyPr>
          <a:lstStyle/>
          <a:p>
            <a:pPr>
              <a:defRPr sz="2800" b="1">
                <a:solidFill>
                  <a:srgbClr val="FFFFFF"/>
                </a:solidFill>
                <a:latin typeface="Times New Roman"/>
                <a:ea typeface="MS Pゴシック"/>
              </a:defRPr>
            </a:pPr>
            <a:r>
              <a:rPr lang="en-US" altLang="ja-JP" sz="2800" dirty="0"/>
              <a:t>MCP Knowledge Base - Example 2</a:t>
            </a:r>
            <a:r>
              <a:rPr lang="en-US" dirty="0">
                <a:latin typeface="Times New Roman"/>
                <a:ea typeface="MS Pゴシック"/>
              </a:rPr>
              <a:t>: Kelvin transformation</a:t>
            </a:r>
            <a:endParaRPr dirty="0">
              <a:latin typeface="Times New Roman"/>
              <a:ea typeface="MS Pゴシック"/>
            </a:endParaRPr>
          </a:p>
        </p:txBody>
      </p:sp>
      <p:sp>
        <p:nvSpPr>
          <p:cNvPr id="7" name="Rectangle 6">
            <a:extLst>
              <a:ext uri="{FF2B5EF4-FFF2-40B4-BE49-F238E27FC236}">
                <a16:creationId xmlns:a16="http://schemas.microsoft.com/office/drawing/2014/main" id="{CF622AC1-FC31-CD78-C67F-5CEF71D856E4}"/>
              </a:ext>
            </a:extLst>
          </p:cNvPr>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grpSp>
        <p:nvGrpSpPr>
          <p:cNvPr id="13" name="グループ化 12">
            <a:extLst>
              <a:ext uri="{FF2B5EF4-FFF2-40B4-BE49-F238E27FC236}">
                <a16:creationId xmlns:a16="http://schemas.microsoft.com/office/drawing/2014/main" id="{E3172C2D-7431-CD61-866E-D3B8610F662A}"/>
              </a:ext>
            </a:extLst>
          </p:cNvPr>
          <p:cNvGrpSpPr/>
          <p:nvPr/>
        </p:nvGrpSpPr>
        <p:grpSpPr>
          <a:xfrm>
            <a:off x="5684761" y="1526163"/>
            <a:ext cx="6109998" cy="1191923"/>
            <a:chOff x="5728168" y="1566945"/>
            <a:chExt cx="6109998" cy="1191923"/>
          </a:xfrm>
        </p:grpSpPr>
        <p:sp>
          <p:nvSpPr>
            <p:cNvPr id="6" name="四角形: 角を丸くする 5">
              <a:extLst>
                <a:ext uri="{FF2B5EF4-FFF2-40B4-BE49-F238E27FC236}">
                  <a16:creationId xmlns:a16="http://schemas.microsoft.com/office/drawing/2014/main" id="{E2CA856D-819A-62DB-C125-06E129FB59E7}"/>
                </a:ext>
              </a:extLst>
            </p:cNvPr>
            <p:cNvSpPr/>
            <p:nvPr/>
          </p:nvSpPr>
          <p:spPr>
            <a:xfrm>
              <a:off x="5728168" y="1566945"/>
              <a:ext cx="6109998" cy="119192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F98EFB9-8166-B2DC-45FD-0F66D8FF2CBD}"/>
                </a:ext>
              </a:extLst>
            </p:cNvPr>
            <p:cNvSpPr txBox="1"/>
            <p:nvPr/>
          </p:nvSpPr>
          <p:spPr>
            <a:xfrm>
              <a:off x="5838263" y="1747408"/>
              <a:ext cx="5999903" cy="830997"/>
            </a:xfrm>
            <a:prstGeom prst="rect">
              <a:avLst/>
            </a:prstGeom>
            <a:noFill/>
          </p:spPr>
          <p:txBody>
            <a:bodyPr wrap="square" rtlCol="0">
              <a:spAutoFit/>
            </a:bodyPr>
            <a:lstStyle/>
            <a:p>
              <a:r>
                <a:rPr lang="en-US" altLang="ja-JP" sz="2400" b="1" dirty="0">
                  <a:solidFill>
                    <a:schemeClr val="tx2"/>
                  </a:solidFill>
                  <a:latin typeface="Times" panose="02020603050405020304" pitchFamily="18" charset="0"/>
                  <a:cs typeface="Times" panose="02020603050405020304" pitchFamily="18" charset="0"/>
                </a:rPr>
                <a:t>Infinite to Finite</a:t>
              </a:r>
              <a:r>
                <a:rPr lang="en-US" altLang="ja-JP" sz="2400" dirty="0">
                  <a:latin typeface="Times" panose="02020603050405020304" pitchFamily="18" charset="0"/>
                  <a:cs typeface="Times" panose="02020603050405020304" pitchFamily="18" charset="0"/>
                </a:rPr>
                <a:t>: Projects the external infinite domain onto a finite inversion sphere.</a:t>
              </a:r>
            </a:p>
          </p:txBody>
        </p:sp>
      </p:grpSp>
      <p:sp>
        <p:nvSpPr>
          <p:cNvPr id="35" name="Arc 140">
            <a:extLst>
              <a:ext uri="{FF2B5EF4-FFF2-40B4-BE49-F238E27FC236}">
                <a16:creationId xmlns:a16="http://schemas.microsoft.com/office/drawing/2014/main" id="{214FF274-FE28-FA15-16EC-1F5890A9FA22}"/>
              </a:ext>
            </a:extLst>
          </p:cNvPr>
          <p:cNvSpPr>
            <a:spLocks/>
          </p:cNvSpPr>
          <p:nvPr/>
        </p:nvSpPr>
        <p:spPr bwMode="auto">
          <a:xfrm>
            <a:off x="4328745" y="2817569"/>
            <a:ext cx="1491734" cy="1286101"/>
          </a:xfrm>
          <a:custGeom>
            <a:avLst/>
            <a:gdLst>
              <a:gd name="G0" fmla="+- 0 0 0"/>
              <a:gd name="G1" fmla="+- 16405 0 0"/>
              <a:gd name="G2" fmla="+- 21600 0 0"/>
              <a:gd name="T0" fmla="*/ 14052 w 21600"/>
              <a:gd name="T1" fmla="*/ 0 h 32051"/>
              <a:gd name="T2" fmla="*/ 14892 w 21600"/>
              <a:gd name="T3" fmla="*/ 32051 h 32051"/>
              <a:gd name="T4" fmla="*/ 0 w 21600"/>
              <a:gd name="T5" fmla="*/ 16405 h 32051"/>
            </a:gdLst>
            <a:ahLst/>
            <a:cxnLst>
              <a:cxn ang="0">
                <a:pos x="T0" y="T1"/>
              </a:cxn>
              <a:cxn ang="0">
                <a:pos x="T2" y="T3"/>
              </a:cxn>
              <a:cxn ang="0">
                <a:pos x="T4" y="T5"/>
              </a:cxn>
            </a:cxnLst>
            <a:rect l="0" t="0" r="r" b="b"/>
            <a:pathLst>
              <a:path w="21600" h="32051" fill="none" extrusionOk="0">
                <a:moveTo>
                  <a:pt x="14051" y="0"/>
                </a:moveTo>
                <a:cubicBezTo>
                  <a:pt x="18842" y="4104"/>
                  <a:pt x="21600" y="10096"/>
                  <a:pt x="21600" y="16405"/>
                </a:cubicBezTo>
                <a:cubicBezTo>
                  <a:pt x="21600" y="22318"/>
                  <a:pt x="19175" y="27973"/>
                  <a:pt x="14891" y="32050"/>
                </a:cubicBezTo>
              </a:path>
              <a:path w="21600" h="32051" stroke="0" extrusionOk="0">
                <a:moveTo>
                  <a:pt x="14051" y="0"/>
                </a:moveTo>
                <a:cubicBezTo>
                  <a:pt x="18842" y="4104"/>
                  <a:pt x="21600" y="10096"/>
                  <a:pt x="21600" y="16405"/>
                </a:cubicBezTo>
                <a:cubicBezTo>
                  <a:pt x="21600" y="22318"/>
                  <a:pt x="19175" y="27973"/>
                  <a:pt x="14891" y="32050"/>
                </a:cubicBezTo>
                <a:lnTo>
                  <a:pt x="0" y="16405"/>
                </a:lnTo>
                <a:close/>
              </a:path>
            </a:pathLst>
          </a:custGeom>
          <a:noFill/>
          <a:ln w="31750">
            <a:solidFill>
              <a:schemeClr val="tx1"/>
            </a:solidFill>
            <a:round/>
            <a:headEnd type="arrow" w="lg" len="lg"/>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endParaRPr lang="ja-JP" altLang="en-US"/>
          </a:p>
        </p:txBody>
      </p:sp>
      <p:grpSp>
        <p:nvGrpSpPr>
          <p:cNvPr id="22" name="グループ化 21">
            <a:extLst>
              <a:ext uri="{FF2B5EF4-FFF2-40B4-BE49-F238E27FC236}">
                <a16:creationId xmlns:a16="http://schemas.microsoft.com/office/drawing/2014/main" id="{6E520751-3C1F-8610-4336-7A02CD9AFB1F}"/>
              </a:ext>
            </a:extLst>
          </p:cNvPr>
          <p:cNvGrpSpPr/>
          <p:nvPr/>
        </p:nvGrpSpPr>
        <p:grpSpPr>
          <a:xfrm>
            <a:off x="3383029" y="1182294"/>
            <a:ext cx="1992492" cy="4507145"/>
            <a:chOff x="3347939" y="1205147"/>
            <a:chExt cx="1992492" cy="4507145"/>
          </a:xfrm>
        </p:grpSpPr>
        <p:grpSp>
          <p:nvGrpSpPr>
            <p:cNvPr id="19" name="グループ化 18">
              <a:extLst>
                <a:ext uri="{FF2B5EF4-FFF2-40B4-BE49-F238E27FC236}">
                  <a16:creationId xmlns:a16="http://schemas.microsoft.com/office/drawing/2014/main" id="{74AC5545-C4BE-09DB-F2B1-B5310C15E48A}"/>
                </a:ext>
              </a:extLst>
            </p:cNvPr>
            <p:cNvGrpSpPr/>
            <p:nvPr/>
          </p:nvGrpSpPr>
          <p:grpSpPr>
            <a:xfrm>
              <a:off x="3347939" y="3796531"/>
              <a:ext cx="1992492" cy="1915761"/>
              <a:chOff x="3347939" y="3796531"/>
              <a:chExt cx="1992492" cy="1915761"/>
            </a:xfrm>
          </p:grpSpPr>
          <p:sp>
            <p:nvSpPr>
              <p:cNvPr id="27" name="Oval 132">
                <a:extLst>
                  <a:ext uri="{FF2B5EF4-FFF2-40B4-BE49-F238E27FC236}">
                    <a16:creationId xmlns:a16="http://schemas.microsoft.com/office/drawing/2014/main" id="{565516BA-EEBB-9704-5080-CD50870811F2}"/>
                  </a:ext>
                </a:extLst>
              </p:cNvPr>
              <p:cNvSpPr>
                <a:spLocks noChangeArrowheads="1"/>
              </p:cNvSpPr>
              <p:nvPr/>
            </p:nvSpPr>
            <p:spPr bwMode="auto">
              <a:xfrm>
                <a:off x="3347939" y="3796531"/>
                <a:ext cx="1992492" cy="1915761"/>
              </a:xfrm>
              <a:prstGeom prst="ellipse">
                <a:avLst/>
              </a:prstGeom>
              <a:solidFill>
                <a:schemeClr val="accent5">
                  <a:alpha val="5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endParaRPr lang="ja-JP" altLang="en-US" dirty="0"/>
              </a:p>
            </p:txBody>
          </p:sp>
          <p:grpSp>
            <p:nvGrpSpPr>
              <p:cNvPr id="28" name="Group 133">
                <a:extLst>
                  <a:ext uri="{FF2B5EF4-FFF2-40B4-BE49-F238E27FC236}">
                    <a16:creationId xmlns:a16="http://schemas.microsoft.com/office/drawing/2014/main" id="{ECADB736-2830-F27D-CFD8-E5FDBD7030D2}"/>
                  </a:ext>
                </a:extLst>
              </p:cNvPr>
              <p:cNvGrpSpPr>
                <a:grpSpLocks/>
              </p:cNvGrpSpPr>
              <p:nvPr/>
            </p:nvGrpSpPr>
            <p:grpSpPr bwMode="auto">
              <a:xfrm>
                <a:off x="3871540" y="4554830"/>
                <a:ext cx="945292" cy="418967"/>
                <a:chOff x="1714" y="3113"/>
                <a:chExt cx="538" cy="248"/>
              </a:xfrm>
            </p:grpSpPr>
            <p:sp>
              <p:nvSpPr>
                <p:cNvPr id="29" name="Rectangle 134">
                  <a:extLst>
                    <a:ext uri="{FF2B5EF4-FFF2-40B4-BE49-F238E27FC236}">
                      <a16:creationId xmlns:a16="http://schemas.microsoft.com/office/drawing/2014/main" id="{4FD87DBA-BAAD-3F7A-2037-62EBA27F2D25}"/>
                    </a:ext>
                  </a:extLst>
                </p:cNvPr>
                <p:cNvSpPr>
                  <a:spLocks noChangeArrowheads="1"/>
                </p:cNvSpPr>
                <p:nvPr/>
              </p:nvSpPr>
              <p:spPr bwMode="auto">
                <a:xfrm>
                  <a:off x="1714" y="3113"/>
                  <a:ext cx="181" cy="248"/>
                </a:xfrm>
                <a:prstGeom prst="rect">
                  <a:avLst/>
                </a:pr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endParaRPr lang="ja-JP" altLang="en-US"/>
                </a:p>
              </p:txBody>
            </p:sp>
            <p:sp>
              <p:nvSpPr>
                <p:cNvPr id="30" name="Rectangle 135">
                  <a:extLst>
                    <a:ext uri="{FF2B5EF4-FFF2-40B4-BE49-F238E27FC236}">
                      <a16:creationId xmlns:a16="http://schemas.microsoft.com/office/drawing/2014/main" id="{59766C1E-7BEA-C23E-1D20-3D7F64CCAA59}"/>
                    </a:ext>
                  </a:extLst>
                </p:cNvPr>
                <p:cNvSpPr>
                  <a:spLocks noChangeArrowheads="1"/>
                </p:cNvSpPr>
                <p:nvPr/>
              </p:nvSpPr>
              <p:spPr bwMode="auto">
                <a:xfrm>
                  <a:off x="2071" y="3113"/>
                  <a:ext cx="181" cy="248"/>
                </a:xfrm>
                <a:prstGeom prst="rect">
                  <a:avLst/>
                </a:pr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endParaRPr lang="ja-JP" altLang="en-US"/>
                </a:p>
              </p:txBody>
            </p:sp>
            <p:sp>
              <p:nvSpPr>
                <p:cNvPr id="31" name="Line 136">
                  <a:extLst>
                    <a:ext uri="{FF2B5EF4-FFF2-40B4-BE49-F238E27FC236}">
                      <a16:creationId xmlns:a16="http://schemas.microsoft.com/office/drawing/2014/main" id="{EA05D81A-6846-9171-5362-578C791BA418}"/>
                    </a:ext>
                  </a:extLst>
                </p:cNvPr>
                <p:cNvSpPr>
                  <a:spLocks noChangeShapeType="1"/>
                </p:cNvSpPr>
                <p:nvPr/>
              </p:nvSpPr>
              <p:spPr bwMode="auto">
                <a:xfrm>
                  <a:off x="1714" y="3113"/>
                  <a:ext cx="181" cy="2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endParaRPr lang="ja-JP" altLang="en-US"/>
                </a:p>
              </p:txBody>
            </p:sp>
            <p:sp>
              <p:nvSpPr>
                <p:cNvPr id="32" name="Line 137">
                  <a:extLst>
                    <a:ext uri="{FF2B5EF4-FFF2-40B4-BE49-F238E27FC236}">
                      <a16:creationId xmlns:a16="http://schemas.microsoft.com/office/drawing/2014/main" id="{5F61BD22-FC5F-4EE2-B390-A81473969403}"/>
                    </a:ext>
                  </a:extLst>
                </p:cNvPr>
                <p:cNvSpPr>
                  <a:spLocks noChangeShapeType="1"/>
                </p:cNvSpPr>
                <p:nvPr/>
              </p:nvSpPr>
              <p:spPr bwMode="auto">
                <a:xfrm flipH="1">
                  <a:off x="1714" y="3113"/>
                  <a:ext cx="181" cy="2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endParaRPr lang="ja-JP" altLang="en-US"/>
                </a:p>
              </p:txBody>
            </p:sp>
            <p:sp>
              <p:nvSpPr>
                <p:cNvPr id="33" name="Line 138">
                  <a:extLst>
                    <a:ext uri="{FF2B5EF4-FFF2-40B4-BE49-F238E27FC236}">
                      <a16:creationId xmlns:a16="http://schemas.microsoft.com/office/drawing/2014/main" id="{8B49CF0B-003C-455C-05E2-FDB7D36D0479}"/>
                    </a:ext>
                  </a:extLst>
                </p:cNvPr>
                <p:cNvSpPr>
                  <a:spLocks noChangeShapeType="1"/>
                </p:cNvSpPr>
                <p:nvPr/>
              </p:nvSpPr>
              <p:spPr bwMode="auto">
                <a:xfrm>
                  <a:off x="2071" y="3113"/>
                  <a:ext cx="181" cy="2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endParaRPr lang="ja-JP" altLang="en-US"/>
                </a:p>
              </p:txBody>
            </p:sp>
            <p:sp>
              <p:nvSpPr>
                <p:cNvPr id="34" name="Line 139">
                  <a:extLst>
                    <a:ext uri="{FF2B5EF4-FFF2-40B4-BE49-F238E27FC236}">
                      <a16:creationId xmlns:a16="http://schemas.microsoft.com/office/drawing/2014/main" id="{18C33CEF-BD0B-7BB6-56C2-D52688B6E175}"/>
                    </a:ext>
                  </a:extLst>
                </p:cNvPr>
                <p:cNvSpPr>
                  <a:spLocks noChangeShapeType="1"/>
                </p:cNvSpPr>
                <p:nvPr/>
              </p:nvSpPr>
              <p:spPr bwMode="auto">
                <a:xfrm flipH="1">
                  <a:off x="2071" y="3113"/>
                  <a:ext cx="181" cy="2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endParaRPr lang="ja-JP" altLang="en-US"/>
                </a:p>
              </p:txBody>
            </p:sp>
          </p:grpSp>
        </p:grpSp>
        <p:grpSp>
          <p:nvGrpSpPr>
            <p:cNvPr id="20" name="グループ化 19">
              <a:extLst>
                <a:ext uri="{FF2B5EF4-FFF2-40B4-BE49-F238E27FC236}">
                  <a16:creationId xmlns:a16="http://schemas.microsoft.com/office/drawing/2014/main" id="{E92BD6F9-09D6-160E-6EA9-BF7D7A18140C}"/>
                </a:ext>
              </a:extLst>
            </p:cNvPr>
            <p:cNvGrpSpPr/>
            <p:nvPr/>
          </p:nvGrpSpPr>
          <p:grpSpPr>
            <a:xfrm>
              <a:off x="3348187" y="1205147"/>
              <a:ext cx="1992244" cy="1915517"/>
              <a:chOff x="3326857" y="1713682"/>
              <a:chExt cx="1992244" cy="1915517"/>
            </a:xfrm>
          </p:grpSpPr>
          <p:sp>
            <p:nvSpPr>
              <p:cNvPr id="25" name="Oval 130">
                <a:extLst>
                  <a:ext uri="{FF2B5EF4-FFF2-40B4-BE49-F238E27FC236}">
                    <a16:creationId xmlns:a16="http://schemas.microsoft.com/office/drawing/2014/main" id="{1D706B72-FA00-D336-E5E6-E10E84FE8913}"/>
                  </a:ext>
                </a:extLst>
              </p:cNvPr>
              <p:cNvSpPr>
                <a:spLocks noChangeArrowheads="1"/>
              </p:cNvSpPr>
              <p:nvPr/>
            </p:nvSpPr>
            <p:spPr bwMode="auto">
              <a:xfrm>
                <a:off x="3326857" y="1713682"/>
                <a:ext cx="1992244" cy="1915517"/>
              </a:xfrm>
              <a:prstGeom prst="ellipse">
                <a:avLst/>
              </a:prstGeom>
              <a:solidFill>
                <a:schemeClr val="accent5">
                  <a:alpha val="5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endParaRPr lang="ja-JP" altLang="en-US" dirty="0"/>
              </a:p>
            </p:txBody>
          </p:sp>
          <p:pic>
            <p:nvPicPr>
              <p:cNvPr id="36" name="図 35">
                <a:extLst>
                  <a:ext uri="{FF2B5EF4-FFF2-40B4-BE49-F238E27FC236}">
                    <a16:creationId xmlns:a16="http://schemas.microsoft.com/office/drawing/2014/main" id="{002F9FB9-1379-24A9-0BAB-690E587A21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5506" y="2198954"/>
                <a:ext cx="1627898" cy="1002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8" name="Text Box 151">
            <a:extLst>
              <a:ext uri="{FF2B5EF4-FFF2-40B4-BE49-F238E27FC236}">
                <a16:creationId xmlns:a16="http://schemas.microsoft.com/office/drawing/2014/main" id="{0CB5322E-A82A-AD72-DEE4-89691F9DBB3C}"/>
              </a:ext>
            </a:extLst>
          </p:cNvPr>
          <p:cNvSpPr txBox="1">
            <a:spLocks noChangeArrowheads="1"/>
          </p:cNvSpPr>
          <p:nvPr/>
        </p:nvSpPr>
        <p:spPr bwMode="auto">
          <a:xfrm>
            <a:off x="5957675" y="3010817"/>
            <a:ext cx="2837132" cy="818494"/>
          </a:xfrm>
          <a:prstGeom prst="rect">
            <a:avLst/>
          </a:prstGeom>
          <a:noFill/>
          <a:ln w="9525">
            <a:noFill/>
            <a:miter lim="800000"/>
            <a:headEnd/>
            <a:tailEnd/>
          </a:ln>
          <a:effectLst/>
        </p:spPr>
        <p:txBody>
          <a:bodyPr wrap="square" lIns="0" tIns="0" rIns="0" bIns="0">
            <a:spAutoFit/>
          </a:bodyP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pPr>
              <a:spcBef>
                <a:spcPct val="50000"/>
              </a:spcBef>
            </a:pPr>
            <a:r>
              <a:rPr lang="en-US" altLang="ja-JP" sz="2400" b="0" dirty="0">
                <a:latin typeface="Times" panose="02020603050405020304" pitchFamily="18" charset="0"/>
                <a:cs typeface="Times" panose="02020603050405020304" pitchFamily="18" charset="0"/>
              </a:rPr>
              <a:t>Unknown</a:t>
            </a:r>
            <a:r>
              <a:rPr lang="ja-JP" altLang="en-US" sz="2400" b="0" dirty="0">
                <a:latin typeface="Times" panose="02020603050405020304" pitchFamily="18" charset="0"/>
                <a:cs typeface="Times" panose="02020603050405020304" pitchFamily="18" charset="0"/>
              </a:rPr>
              <a:t> </a:t>
            </a:r>
            <a:r>
              <a:rPr lang="en-US" altLang="ja-JP" sz="2400" b="0" dirty="0">
                <a:latin typeface="Times" panose="02020603050405020304" pitchFamily="18" charset="0"/>
                <a:cs typeface="Times" panose="02020603050405020304" pitchFamily="18" charset="0"/>
              </a:rPr>
              <a:t>equivalent</a:t>
            </a:r>
          </a:p>
          <a:p>
            <a:pPr>
              <a:lnSpc>
                <a:spcPts val="2000"/>
              </a:lnSpc>
              <a:spcBef>
                <a:spcPct val="50000"/>
              </a:spcBef>
            </a:pPr>
            <a:r>
              <a:rPr lang="en-US" altLang="ja-JP" sz="2400" b="0" dirty="0">
                <a:latin typeface="Times" panose="02020603050405020304" pitchFamily="18" charset="0"/>
                <a:cs typeface="Times" panose="02020603050405020304" pitchFamily="18" charset="0"/>
              </a:rPr>
              <a:t>(Identical mesh)</a:t>
            </a:r>
            <a:endParaRPr lang="ja-JP" altLang="en-US" sz="2400" b="0" dirty="0">
              <a:latin typeface="Times" panose="02020603050405020304" pitchFamily="18" charset="0"/>
              <a:cs typeface="Times" panose="02020603050405020304" pitchFamily="18" charset="0"/>
            </a:endParaRPr>
          </a:p>
        </p:txBody>
      </p:sp>
      <p:sp>
        <p:nvSpPr>
          <p:cNvPr id="41" name="Text Box 151">
            <a:extLst>
              <a:ext uri="{FF2B5EF4-FFF2-40B4-BE49-F238E27FC236}">
                <a16:creationId xmlns:a16="http://schemas.microsoft.com/office/drawing/2014/main" id="{144BF280-9992-0F5D-6EDF-6FDB04A3F06D}"/>
              </a:ext>
            </a:extLst>
          </p:cNvPr>
          <p:cNvSpPr txBox="1">
            <a:spLocks noChangeArrowheads="1"/>
          </p:cNvSpPr>
          <p:nvPr/>
        </p:nvSpPr>
        <p:spPr bwMode="auto">
          <a:xfrm>
            <a:off x="799623" y="5027763"/>
            <a:ext cx="1800224" cy="369332"/>
          </a:xfrm>
          <a:prstGeom prst="rect">
            <a:avLst/>
          </a:prstGeom>
          <a:noFill/>
          <a:ln w="9525">
            <a:noFill/>
            <a:miter lim="800000"/>
            <a:headEnd/>
            <a:tailEnd/>
          </a:ln>
          <a:effectLst/>
        </p:spPr>
        <p:txBody>
          <a:bodyPr wrap="square" lIns="0" tIns="0" rIns="0" bIns="0">
            <a:spAutoFit/>
          </a:bodyP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pPr>
              <a:spcBef>
                <a:spcPct val="50000"/>
              </a:spcBef>
            </a:pPr>
            <a:r>
              <a:rPr lang="en-US" altLang="ja-JP" sz="2400" b="0" dirty="0">
                <a:latin typeface="Times" panose="02020603050405020304" pitchFamily="18" charset="0"/>
                <a:cs typeface="Times" panose="02020603050405020304" pitchFamily="18" charset="0"/>
              </a:rPr>
              <a:t>Target model</a:t>
            </a:r>
            <a:endParaRPr lang="ja-JP" altLang="en-US" sz="2400" b="0" dirty="0">
              <a:latin typeface="Times" panose="02020603050405020304" pitchFamily="18" charset="0"/>
              <a:cs typeface="Times" panose="02020603050405020304" pitchFamily="18" charset="0"/>
            </a:endParaRPr>
          </a:p>
        </p:txBody>
      </p:sp>
      <p:sp>
        <p:nvSpPr>
          <p:cNvPr id="42" name="Text Box 151">
            <a:extLst>
              <a:ext uri="{FF2B5EF4-FFF2-40B4-BE49-F238E27FC236}">
                <a16:creationId xmlns:a16="http://schemas.microsoft.com/office/drawing/2014/main" id="{FB4A27E8-024B-B577-780D-E6D6C2DE8C83}"/>
              </a:ext>
            </a:extLst>
          </p:cNvPr>
          <p:cNvSpPr txBox="1">
            <a:spLocks noChangeArrowheads="1"/>
          </p:cNvSpPr>
          <p:nvPr/>
        </p:nvSpPr>
        <p:spPr bwMode="auto">
          <a:xfrm>
            <a:off x="457200" y="1293989"/>
            <a:ext cx="2583603" cy="738664"/>
          </a:xfrm>
          <a:prstGeom prst="rect">
            <a:avLst/>
          </a:prstGeom>
          <a:noFill/>
          <a:ln w="9525">
            <a:noFill/>
            <a:miter lim="800000"/>
            <a:headEnd/>
            <a:tailEnd/>
          </a:ln>
          <a:effectLst/>
        </p:spPr>
        <p:txBody>
          <a:bodyPr wrap="square" lIns="0" tIns="0" rIns="0" bIns="0">
            <a:spAutoFit/>
          </a:bodyP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pPr>
              <a:spcBef>
                <a:spcPct val="50000"/>
              </a:spcBef>
            </a:pPr>
            <a:r>
              <a:rPr lang="en-US" altLang="ja-JP" sz="2400" b="0" dirty="0">
                <a:latin typeface="Times" panose="02020603050405020304" pitchFamily="18" charset="0"/>
                <a:cs typeface="Times" panose="02020603050405020304" pitchFamily="18" charset="0"/>
              </a:rPr>
              <a:t>Kelvin-transformed air region</a:t>
            </a:r>
            <a:endParaRPr lang="ja-JP" altLang="en-US" sz="2400" b="0" dirty="0">
              <a:latin typeface="Times" panose="02020603050405020304" pitchFamily="18" charset="0"/>
              <a:cs typeface="Times" panose="02020603050405020304" pitchFamily="18" charset="0"/>
            </a:endParaRPr>
          </a:p>
        </p:txBody>
      </p:sp>
      <p:grpSp>
        <p:nvGrpSpPr>
          <p:cNvPr id="12" name="グループ化 11">
            <a:extLst>
              <a:ext uri="{FF2B5EF4-FFF2-40B4-BE49-F238E27FC236}">
                <a16:creationId xmlns:a16="http://schemas.microsoft.com/office/drawing/2014/main" id="{2A5D05AE-BF0B-517E-235D-8D655BDAA650}"/>
              </a:ext>
            </a:extLst>
          </p:cNvPr>
          <p:cNvGrpSpPr/>
          <p:nvPr/>
        </p:nvGrpSpPr>
        <p:grpSpPr>
          <a:xfrm>
            <a:off x="5684761" y="4135596"/>
            <a:ext cx="6109998" cy="1191923"/>
            <a:chOff x="5728168" y="3658195"/>
            <a:chExt cx="6109998" cy="1191923"/>
          </a:xfrm>
        </p:grpSpPr>
        <p:sp>
          <p:nvSpPr>
            <p:cNvPr id="8" name="四角形: 角を丸くする 7">
              <a:extLst>
                <a:ext uri="{FF2B5EF4-FFF2-40B4-BE49-F238E27FC236}">
                  <a16:creationId xmlns:a16="http://schemas.microsoft.com/office/drawing/2014/main" id="{BC4DEFA9-8831-A6FB-3E21-478AD39428FC}"/>
                </a:ext>
              </a:extLst>
            </p:cNvPr>
            <p:cNvSpPr/>
            <p:nvPr/>
          </p:nvSpPr>
          <p:spPr>
            <a:xfrm>
              <a:off x="5728168" y="3658195"/>
              <a:ext cx="6109998" cy="119192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C5B1E7F-BEEF-705C-5075-2C5DA6A11F46}"/>
                </a:ext>
              </a:extLst>
            </p:cNvPr>
            <p:cNvSpPr txBox="1"/>
            <p:nvPr/>
          </p:nvSpPr>
          <p:spPr>
            <a:xfrm>
              <a:off x="5838263" y="3838657"/>
              <a:ext cx="5999903" cy="830997"/>
            </a:xfrm>
            <a:prstGeom prst="rect">
              <a:avLst/>
            </a:prstGeom>
            <a:noFill/>
          </p:spPr>
          <p:txBody>
            <a:bodyPr wrap="square" rtlCol="0">
              <a:spAutoFit/>
            </a:bodyPr>
            <a:lstStyle/>
            <a:p>
              <a:r>
                <a:rPr kumimoji="1" lang="en-US" altLang="ja-JP" sz="2400" b="1" dirty="0">
                  <a:solidFill>
                    <a:schemeClr val="tx2"/>
                  </a:solidFill>
                  <a:latin typeface="Times" panose="02020603050405020304" pitchFamily="18" charset="0"/>
                  <a:cs typeface="Times" panose="02020603050405020304" pitchFamily="18" charset="0"/>
                </a:rPr>
                <a:t>Boundary Integration</a:t>
              </a:r>
              <a:r>
                <a:rPr kumimoji="1" lang="en-US" altLang="ja-JP" sz="2400" dirty="0">
                  <a:latin typeface="Times" panose="02020603050405020304" pitchFamily="18" charset="0"/>
                  <a:cs typeface="Times" panose="02020603050405020304" pitchFamily="18" charset="0"/>
                </a:rPr>
                <a:t>: Couples internal and external boundaries via an equivalent boundary.</a:t>
              </a:r>
            </a:p>
          </p:txBody>
        </p:sp>
      </p:grpSp>
      <p:sp>
        <p:nvSpPr>
          <p:cNvPr id="11" name="テキスト ボックス 10">
            <a:extLst>
              <a:ext uri="{FF2B5EF4-FFF2-40B4-BE49-F238E27FC236}">
                <a16:creationId xmlns:a16="http://schemas.microsoft.com/office/drawing/2014/main" id="{5650E2E1-305F-FE89-DBD3-86D1721E83A4}"/>
              </a:ext>
            </a:extLst>
          </p:cNvPr>
          <p:cNvSpPr txBox="1"/>
          <p:nvPr/>
        </p:nvSpPr>
        <p:spPr>
          <a:xfrm>
            <a:off x="11696985" y="6415643"/>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8</a:t>
            </a:r>
            <a:endParaRPr kumimoji="1" lang="ja-JP" altLang="en-US" dirty="0">
              <a:latin typeface="Times New Roman" panose="02020603050405020304" pitchFamily="18" charset="0"/>
              <a:cs typeface="Times New Roman" panose="02020603050405020304" pitchFamily="18" charset="0"/>
            </a:endParaRPr>
          </a:p>
        </p:txBody>
      </p:sp>
      <p:cxnSp>
        <p:nvCxnSpPr>
          <p:cNvPr id="15" name="直線矢印コネクタ 14">
            <a:extLst>
              <a:ext uri="{FF2B5EF4-FFF2-40B4-BE49-F238E27FC236}">
                <a16:creationId xmlns:a16="http://schemas.microsoft.com/office/drawing/2014/main" id="{DC46F465-AE16-E427-14DD-16213E96D96D}"/>
              </a:ext>
            </a:extLst>
          </p:cNvPr>
          <p:cNvCxnSpPr>
            <a:cxnSpLocks/>
            <a:stCxn id="41" idx="3"/>
          </p:cNvCxnSpPr>
          <p:nvPr/>
        </p:nvCxnSpPr>
        <p:spPr>
          <a:xfrm flipV="1">
            <a:off x="2599847" y="4758869"/>
            <a:ext cx="1410450" cy="453560"/>
          </a:xfrm>
          <a:prstGeom prst="straightConnector1">
            <a:avLst/>
          </a:prstGeom>
          <a:ln w="31750">
            <a:solidFill>
              <a:schemeClr val="tx1"/>
            </a:solidFill>
            <a:tailEnd type="oval" w="lg" len="lg"/>
          </a:ln>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42B67093-800D-AF51-4D3B-A9172E469A29}"/>
              </a:ext>
            </a:extLst>
          </p:cNvPr>
          <p:cNvCxnSpPr>
            <a:cxnSpLocks/>
            <a:stCxn id="41" idx="3"/>
          </p:cNvCxnSpPr>
          <p:nvPr/>
        </p:nvCxnSpPr>
        <p:spPr>
          <a:xfrm flipV="1">
            <a:off x="2599847" y="4758869"/>
            <a:ext cx="2093062" cy="453560"/>
          </a:xfrm>
          <a:prstGeom prst="straightConnector1">
            <a:avLst/>
          </a:prstGeom>
          <a:ln w="31750">
            <a:solidFill>
              <a:schemeClr val="tx1"/>
            </a:solidFill>
            <a:tailEnd type="oval" w="lg" len="lg"/>
          </a:ln>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2E68DE25-C6AC-320A-F607-390666D03D2F}"/>
              </a:ext>
            </a:extLst>
          </p:cNvPr>
          <p:cNvCxnSpPr>
            <a:cxnSpLocks/>
            <a:stCxn id="42" idx="3"/>
          </p:cNvCxnSpPr>
          <p:nvPr/>
        </p:nvCxnSpPr>
        <p:spPr>
          <a:xfrm>
            <a:off x="3040803" y="1663321"/>
            <a:ext cx="1183853" cy="57030"/>
          </a:xfrm>
          <a:prstGeom prst="straightConnector1">
            <a:avLst/>
          </a:prstGeom>
          <a:ln w="31750">
            <a:solidFill>
              <a:schemeClr val="tx1"/>
            </a:solidFill>
            <a:tailEnd type="oval" w="lg" len="lg"/>
          </a:ln>
        </p:spPr>
        <p:style>
          <a:lnRef idx="2">
            <a:schemeClr val="accent1"/>
          </a:lnRef>
          <a:fillRef idx="0">
            <a:schemeClr val="accent1"/>
          </a:fillRef>
          <a:effectRef idx="1">
            <a:schemeClr val="accent1"/>
          </a:effectRef>
          <a:fontRef idx="minor">
            <a:schemeClr val="tx1"/>
          </a:fontRef>
        </p:style>
      </p:cxnSp>
      <p:sp>
        <p:nvSpPr>
          <p:cNvPr id="43" name="Audio 43">
            <a:hlinkClick r:id="" action="ppaction://media"/>
          </p:cNvPr>
          <p:cNvSpPr>
            <a:spLocks noGrp="1"/>
          </p:cNvSpPr>
          <p:nvPr/>
        </p:nvSpPr>
        <p:spPr>
          <a:xfrm>
            <a:off x="-914400" y="-914400"/>
            <a:ext cx="914400" cy="914400"/>
          </a:xfrm>
          <a:prstGeom prst="rect">
            <a:avLst/>
          </a:prstGeom>
        </p:spPr>
        <p:txBody>
          <a:bodyPr/>
          <a:lstStyle/>
          <a:p>
            <a:endParaRPr lang="ja-JP" altLang="en-US"/>
          </a:p>
        </p:txBody>
      </p:sp>
      <p:sp>
        <p:nvSpPr>
          <p:cNvPr id="14" name="テキスト ボックス 13">
            <a:extLst>
              <a:ext uri="{FF2B5EF4-FFF2-40B4-BE49-F238E27FC236}">
                <a16:creationId xmlns:a16="http://schemas.microsoft.com/office/drawing/2014/main" id="{52717056-316C-E349-B3EB-65E1A2D5FD38}"/>
              </a:ext>
            </a:extLst>
          </p:cNvPr>
          <p:cNvSpPr txBox="1"/>
          <p:nvPr/>
        </p:nvSpPr>
        <p:spPr>
          <a:xfrm>
            <a:off x="257220" y="5870358"/>
            <a:ext cx="11677254" cy="830997"/>
          </a:xfrm>
          <a:prstGeom prst="rect">
            <a:avLst/>
          </a:prstGeom>
          <a:noFill/>
        </p:spPr>
        <p:txBody>
          <a:bodyPr wrap="square" rtlCol="0">
            <a:spAutoFit/>
          </a:bodyPr>
          <a:lstStyle/>
          <a:p>
            <a:r>
              <a:rPr lang="ja-JP" altLang="ja-JP" sz="1200" dirty="0">
                <a:latin typeface="Times" panose="02020603050405020304" pitchFamily="18" charset="0"/>
                <a:cs typeface="Times" panose="02020603050405020304" pitchFamily="18" charset="0"/>
              </a:rPr>
              <a:t>[1] J.-F. Imhoff, G. Meunier, X. Brunotte, J. C. Sabonnadière, "An original solution for unbounded electromagnetic 2D- and 3D-problems throughout the finite element method," </a:t>
            </a:r>
            <a:r>
              <a:rPr lang="ja-JP" altLang="ja-JP" sz="1200" i="1" dirty="0">
                <a:latin typeface="Times" panose="02020603050405020304" pitchFamily="18" charset="0"/>
                <a:cs typeface="Times" panose="02020603050405020304" pitchFamily="18" charset="0"/>
              </a:rPr>
              <a:t>*IEEE Trans. Magn.*</a:t>
            </a:r>
            <a:r>
              <a:rPr lang="ja-JP" altLang="ja-JP" sz="1200" dirty="0">
                <a:latin typeface="Times" panose="02020603050405020304" pitchFamily="18" charset="0"/>
                <a:cs typeface="Times" panose="02020603050405020304" pitchFamily="18" charset="0"/>
              </a:rPr>
              <a:t>, vol. 26, no. 5, pp. 1659–1661, 1990.</a:t>
            </a:r>
            <a:endParaRPr lang="en-US" altLang="ja-JP" sz="1200" dirty="0">
              <a:latin typeface="Times" panose="02020603050405020304" pitchFamily="18" charset="0"/>
              <a:cs typeface="Times" panose="02020603050405020304" pitchFamily="18" charset="0"/>
            </a:endParaRPr>
          </a:p>
          <a:p>
            <a:endParaRPr lang="ja-JP" altLang="ja-JP" sz="1200" dirty="0">
              <a:latin typeface="Times" panose="02020603050405020304" pitchFamily="18" charset="0"/>
              <a:cs typeface="Times" panose="02020603050405020304" pitchFamily="18" charset="0"/>
            </a:endParaRPr>
          </a:p>
          <a:p>
            <a:r>
              <a:rPr lang="ja-JP" altLang="ja-JP" sz="1200" dirty="0">
                <a:latin typeface="Times" panose="02020603050405020304" pitchFamily="18" charset="0"/>
                <a:cs typeface="Times" panose="02020603050405020304" pitchFamily="18" charset="0"/>
              </a:rPr>
              <a:t>[2] K. Sugahara, "Electromagnetic Analysis of Eddy Current Testing With Kelvin Transformation," </a:t>
            </a:r>
            <a:r>
              <a:rPr lang="ja-JP" altLang="ja-JP" sz="1200" i="1" dirty="0">
                <a:latin typeface="Times" panose="02020603050405020304" pitchFamily="18" charset="0"/>
                <a:cs typeface="Times" panose="02020603050405020304" pitchFamily="18" charset="0"/>
              </a:rPr>
              <a:t>*IEEE Trans. Magn.*</a:t>
            </a:r>
            <a:r>
              <a:rPr lang="ja-JP" altLang="ja-JP" sz="1200" dirty="0">
                <a:latin typeface="Times" panose="02020603050405020304" pitchFamily="18" charset="0"/>
                <a:cs typeface="Times" panose="02020603050405020304" pitchFamily="18" charset="0"/>
              </a:rPr>
              <a:t>, vol. 58, no. 9, Sep. 2022, doi: 10.1109/TMAG.2022.3194371.</a:t>
            </a:r>
          </a:p>
        </p:txBody>
      </p:sp>
      <p:pic>
        <p:nvPicPr>
          <p:cNvPr id="9" name="radia_mcp_audio_10">
            <a:hlinkClick r:id="" action="ppaction://media"/>
            <a:extLst>
              <a:ext uri="{FF2B5EF4-FFF2-40B4-BE49-F238E27FC236}">
                <a16:creationId xmlns:a16="http://schemas.microsoft.com/office/drawing/2014/main" id="{845F3C02-988D-9859-6B26-DFFB01228C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0" cy="0"/>
          </a:xfrm>
          <a:prstGeom prst="rect">
            <a:avLst/>
          </a:prstGeom>
        </p:spPr>
      </p:pic>
    </p:spTree>
    <p:extLst>
      <p:ext uri="{BB962C8B-B14F-4D97-AF65-F5344CB8AC3E}">
        <p14:creationId xmlns:p14="http://schemas.microsoft.com/office/powerpoint/2010/main" val="2105590591"/>
      </p:ext>
    </p:extLst>
  </p:cSld>
  <p:clrMapOvr>
    <a:masterClrMapping/>
  </p:clrMapOvr>
  <mc:AlternateContent xmlns:mc="http://schemas.openxmlformats.org/markup-compatibility/2006">
    <mc:Choice xmlns:p14="http://schemas.microsoft.com/office/powerpoint/2010/main" Requires="p14">
      <p:transition spd="slow" p14:dur="2000" advTm="65850"/>
    </mc:Choice>
    <mc:Fallback>
      <p:transition spd="slow" advTm="65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4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3">
            <a:extLst>
              <a:ext uri="{FF2B5EF4-FFF2-40B4-BE49-F238E27FC236}">
                <a16:creationId xmlns:a16="http://schemas.microsoft.com/office/drawing/2014/main" id="{1E3BFFEA-072C-5814-143A-B8850A89EF77}"/>
              </a:ext>
            </a:extLst>
          </p:cNvPr>
          <p:cNvSpPr/>
          <p:nvPr/>
        </p:nvSpPr>
        <p:spPr>
          <a:xfrm>
            <a:off x="6095847" y="4510340"/>
            <a:ext cx="5702470" cy="2164780"/>
          </a:xfrm>
          <a:prstGeom prst="roundRect">
            <a:avLst/>
          </a:prstGeom>
          <a:solidFill>
            <a:schemeClr val="accent3">
              <a:lumMod val="20000"/>
              <a:lumOff val="80000"/>
            </a:schemeClr>
          </a:solidFill>
          <a:ln>
            <a:solidFill>
              <a:schemeClr val="tx2"/>
            </a:solidFill>
          </a:ln>
          <a:effectLst>
            <a:outerShdw blurRad="127000" dist="50800" dir="8100000" algn="bl" rotWithShape="0">
              <a:srgbClr val="000000">
                <a:alpha val="22000"/>
              </a:srgbClr>
            </a:outerShdw>
          </a:effectLst>
        </p:spPr>
        <p:txBody>
          <a:bodyPr/>
          <a:lstStyle/>
          <a:p>
            <a:endParaRPr lang="ja-JP" altLang="en-US" dirty="0"/>
          </a:p>
        </p:txBody>
      </p:sp>
      <p:sp>
        <p:nvSpPr>
          <p:cNvPr id="3" name="Rectangle 2"/>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4" name="Rectangle 3"/>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5" name="TextBox 4"/>
          <p:cNvSpPr txBox="1"/>
          <p:nvPr/>
        </p:nvSpPr>
        <p:spPr>
          <a:xfrm>
            <a:off x="457200" y="256032"/>
            <a:ext cx="6839245" cy="523220"/>
          </a:xfrm>
          <a:prstGeom prst="rect">
            <a:avLst/>
          </a:prstGeom>
          <a:noFill/>
        </p:spPr>
        <p:txBody>
          <a:bodyPr wrap="none">
            <a:spAutoFit/>
          </a:bodyPr>
          <a:lstStyle/>
          <a:p>
            <a:pPr>
              <a:defRPr sz="2800" b="1">
                <a:solidFill>
                  <a:srgbClr val="FFFFFF"/>
                </a:solidFill>
                <a:latin typeface="Times New Roman"/>
                <a:ea typeface="MS Pゴシック"/>
              </a:defRPr>
            </a:pPr>
            <a:r>
              <a:rPr lang="en-US" dirty="0">
                <a:latin typeface="Times New Roman"/>
                <a:ea typeface="MS Pゴシック"/>
              </a:rPr>
              <a:t>Example:</a:t>
            </a:r>
            <a:r>
              <a:rPr lang="ja-JP" altLang="en-US" dirty="0">
                <a:latin typeface="Times New Roman"/>
                <a:ea typeface="MS Pゴシック"/>
              </a:rPr>
              <a:t> </a:t>
            </a:r>
            <a:r>
              <a:rPr lang="en-US" altLang="ja-JP" dirty="0">
                <a:latin typeface="Times New Roman"/>
                <a:ea typeface="MS Pゴシック"/>
              </a:rPr>
              <a:t>Rotating</a:t>
            </a:r>
            <a:r>
              <a:rPr lang="ja-JP" altLang="en-US" dirty="0">
                <a:latin typeface="Times New Roman"/>
                <a:ea typeface="MS Pゴシック"/>
              </a:rPr>
              <a:t> </a:t>
            </a:r>
            <a:r>
              <a:rPr lang="en-US" altLang="ja-JP" dirty="0">
                <a:latin typeface="Times New Roman"/>
                <a:ea typeface="MS Pゴシック"/>
              </a:rPr>
              <a:t>and</a:t>
            </a:r>
            <a:r>
              <a:rPr lang="ja-JP" altLang="en-US" dirty="0">
                <a:latin typeface="Times New Roman"/>
                <a:ea typeface="MS Pゴシック"/>
              </a:rPr>
              <a:t> </a:t>
            </a:r>
            <a:r>
              <a:rPr lang="en-US" altLang="ja-JP" dirty="0">
                <a:latin typeface="Times New Roman"/>
                <a:ea typeface="MS Pゴシック"/>
              </a:rPr>
              <a:t>Translating</a:t>
            </a:r>
            <a:r>
              <a:rPr lang="ja-JP" altLang="en-US" dirty="0">
                <a:latin typeface="Times New Roman"/>
                <a:ea typeface="MS Pゴシック"/>
              </a:rPr>
              <a:t> </a:t>
            </a:r>
            <a:r>
              <a:rPr lang="en-US" altLang="ja-JP" dirty="0">
                <a:latin typeface="Times New Roman"/>
                <a:ea typeface="MS Pゴシック"/>
              </a:rPr>
              <a:t>magnet</a:t>
            </a:r>
            <a:endParaRPr dirty="0">
              <a:latin typeface="Times New Roman"/>
              <a:ea typeface="MS Pゴシック"/>
            </a:endParaRPr>
          </a:p>
        </p:txBody>
      </p:sp>
      <p:sp>
        <p:nvSpPr>
          <p:cNvPr id="7" name="Rectangle 6"/>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mc:AlternateContent xmlns:mc="http://schemas.openxmlformats.org/markup-compatibility/2006" xmlns:a14="http://schemas.microsoft.com/office/drawing/2010/main">
        <mc:Choice Requires="a14">
          <p:sp>
            <p:nvSpPr>
              <p:cNvPr id="8" name="TextBox 7"/>
              <p:cNvSpPr txBox="1"/>
              <p:nvPr/>
            </p:nvSpPr>
            <p:spPr>
              <a:xfrm>
                <a:off x="457199" y="976791"/>
                <a:ext cx="5486400" cy="836126"/>
              </a:xfrm>
              <a:prstGeom prst="rect">
                <a:avLst/>
              </a:prstGeom>
              <a:noFill/>
            </p:spPr>
            <p:txBody>
              <a:bodyPr wrap="square">
                <a:spAutoFit/>
              </a:bodyPr>
              <a:lstStyle/>
              <a:p>
                <a:pPr>
                  <a:spcAft>
                    <a:spcPts val="960"/>
                  </a:spcAft>
                  <a:defRPr sz="1600">
                    <a:solidFill>
                      <a:srgbClr val="000000"/>
                    </a:solidFill>
                    <a:latin typeface="Times New Roman"/>
                    <a:ea typeface="MS ゴシック"/>
                  </a:defRPr>
                </a:pPr>
                <a:r>
                  <a:rPr lang="en-US" altLang="ja-JP" sz="2000" dirty="0">
                    <a:ea typeface="MS ゴシック"/>
                  </a:rPr>
                  <a:t>Cross-validation of </a:t>
                </a:r>
                <a14:m>
                  <m:oMath xmlns:m="http://schemas.openxmlformats.org/officeDocument/2006/math">
                    <m:r>
                      <a:rPr lang="ja-JP" altLang="en-US" sz="2000" i="1">
                        <a:latin typeface="Cambria Math" panose="02040503050406030204" pitchFamily="18" charset="0"/>
                        <a:ea typeface="MS ゴシック"/>
                      </a:rPr>
                      <m:t>𝐴</m:t>
                    </m:r>
                    <m:r>
                      <a:rPr lang="en-US" altLang="ja-JP" sz="2000" i="1">
                        <a:latin typeface="Cambria Math" panose="02040503050406030204" pitchFamily="18" charset="0"/>
                        <a:ea typeface="MS ゴシック"/>
                      </a:rPr>
                      <m:t>‐</m:t>
                    </m:r>
                    <m:r>
                      <a:rPr lang="ja-JP" altLang="en-US" sz="2000" i="1">
                        <a:latin typeface="Cambria Math" panose="02040503050406030204" pitchFamily="18" charset="0"/>
                        <a:ea typeface="MS ゴシック"/>
                      </a:rPr>
                      <m:t>𝜙</m:t>
                    </m:r>
                  </m:oMath>
                </a14:m>
                <a:r>
                  <a:rPr lang="ja-JP" altLang="en-US" sz="2000" dirty="0">
                    <a:latin typeface="Times New Roman"/>
                    <a:ea typeface="MS ゴシック"/>
                  </a:rPr>
                  <a:t> </a:t>
                </a:r>
                <a:r>
                  <a:rPr lang="en-US" altLang="ja-JP" sz="2000" dirty="0">
                    <a:latin typeface="Times New Roman"/>
                    <a:ea typeface="MS ゴシック"/>
                  </a:rPr>
                  <a:t>and </a:t>
                </a:r>
                <a14:m>
                  <m:oMath xmlns:m="http://schemas.openxmlformats.org/officeDocument/2006/math">
                    <m:r>
                      <m:rPr>
                        <m:sty m:val="p"/>
                      </m:rPr>
                      <a:rPr lang="en-US" altLang="ja-JP" sz="2000">
                        <a:latin typeface="Cambria Math" panose="02040503050406030204" pitchFamily="18" charset="0"/>
                        <a:ea typeface="MS ゴシック"/>
                      </a:rPr>
                      <m:t>T</m:t>
                    </m:r>
                    <m:r>
                      <a:rPr lang="en-US" altLang="ja-JP" sz="2000" i="1">
                        <a:latin typeface="Cambria Math" panose="02040503050406030204" pitchFamily="18" charset="0"/>
                        <a:ea typeface="MS ゴシック"/>
                      </a:rPr>
                      <m:t>‐</m:t>
                    </m:r>
                    <m:r>
                      <m:rPr>
                        <m:sty m:val="p"/>
                      </m:rPr>
                      <a:rPr lang="el-GR" altLang="ja-JP" sz="2000" i="1">
                        <a:latin typeface="Cambria Math" panose="02040503050406030204" pitchFamily="18" charset="0"/>
                        <a:ea typeface="Cambria Math" panose="02040503050406030204" pitchFamily="18" charset="0"/>
                      </a:rPr>
                      <m:t>Ω</m:t>
                    </m:r>
                  </m:oMath>
                </a14:m>
                <a:r>
                  <a:rPr lang="ja-JP" altLang="en-US" sz="2000" dirty="0">
                    <a:latin typeface="Times New Roman"/>
                    <a:ea typeface="MS ゴシック"/>
                  </a:rPr>
                  <a:t> </a:t>
                </a:r>
                <a:r>
                  <a:rPr lang="en-US" altLang="ja-JP" sz="2000" dirty="0">
                    <a:latin typeface="Times New Roman"/>
                    <a:ea typeface="MS ゴシック"/>
                  </a:rPr>
                  <a:t>method</a:t>
                </a:r>
                <a:endParaRPr lang="ja-JP" altLang="en-US" sz="2000" dirty="0">
                  <a:latin typeface="Times New Roman"/>
                  <a:ea typeface="MS ゴシック"/>
                </a:endParaRPr>
              </a:p>
              <a:p>
                <a:pPr>
                  <a:spcAft>
                    <a:spcPts val="960"/>
                  </a:spcAft>
                  <a:defRPr sz="1600">
                    <a:solidFill>
                      <a:srgbClr val="000000"/>
                    </a:solidFill>
                    <a:latin typeface="Times New Roman"/>
                    <a:ea typeface="MS ゴシック"/>
                  </a:defRPr>
                </a:pPr>
                <a:r>
                  <a:rPr lang="en-US" altLang="ja-JP" sz="2000" dirty="0">
                    <a:latin typeface="Times New Roman"/>
                    <a:ea typeface="MS ゴシック"/>
                  </a:rPr>
                  <a:t>Analysis: 2seconds, 181steps</a:t>
                </a:r>
              </a:p>
            </p:txBody>
          </p:sp>
        </mc:Choice>
        <mc:Fallback xmlns="">
          <p:sp>
            <p:nvSpPr>
              <p:cNvPr id="8" name="TextBox 7"/>
              <p:cNvSpPr txBox="1">
                <a:spLocks noRot="1" noChangeAspect="1" noMove="1" noResize="1" noEditPoints="1" noAdjustHandles="1" noChangeArrowheads="1" noChangeShapeType="1" noTextEdit="1"/>
              </p:cNvSpPr>
              <p:nvPr/>
            </p:nvSpPr>
            <p:spPr>
              <a:xfrm>
                <a:off x="457199" y="976791"/>
                <a:ext cx="5486400" cy="836126"/>
              </a:xfrm>
              <a:prstGeom prst="rect">
                <a:avLst/>
              </a:prstGeom>
              <a:blipFill>
                <a:blip r:embed="rId5"/>
                <a:stretch>
                  <a:fillRect l="-1111" t="-3650" b="-12409"/>
                </a:stretch>
              </a:blipFill>
            </p:spPr>
            <p:txBody>
              <a:bodyPr/>
              <a:lstStyle/>
              <a:p>
                <a:r>
                  <a:rPr lang="ja-JP" altLang="en-US">
                    <a:noFill/>
                  </a:rPr>
                  <a:t> </a:t>
                </a:r>
              </a:p>
            </p:txBody>
          </p:sp>
        </mc:Fallback>
      </mc:AlternateContent>
      <p:pic>
        <p:nvPicPr>
          <p:cNvPr id="10" name="Picture 9" descr="geometry_3d.png"/>
          <p:cNvPicPr>
            <a:picLocks noChangeAspect="1"/>
          </p:cNvPicPr>
          <p:nvPr/>
        </p:nvPicPr>
        <p:blipFill>
          <a:blip r:embed="rId6">
            <a:clrChange>
              <a:clrFrom>
                <a:srgbClr val="FFFFFF"/>
              </a:clrFrom>
              <a:clrTo>
                <a:srgbClr val="FFFFFF">
                  <a:alpha val="0"/>
                </a:srgbClr>
              </a:clrTo>
            </a:clrChange>
          </a:blip>
          <a:stretch>
            <a:fillRect/>
          </a:stretch>
        </p:blipFill>
        <p:spPr>
          <a:xfrm>
            <a:off x="5976790" y="1137671"/>
            <a:ext cx="6095695" cy="3071237"/>
          </a:xfrm>
          <a:prstGeom prst="rect">
            <a:avLst/>
          </a:prstGeom>
        </p:spPr>
      </p:pic>
      <p:sp>
        <p:nvSpPr>
          <p:cNvPr id="2" name="テキスト ボックス 1">
            <a:extLst>
              <a:ext uri="{FF2B5EF4-FFF2-40B4-BE49-F238E27FC236}">
                <a16:creationId xmlns:a16="http://schemas.microsoft.com/office/drawing/2014/main" id="{35336207-6B24-69C0-EB30-768392D50010}"/>
              </a:ext>
            </a:extLst>
          </p:cNvPr>
          <p:cNvSpPr txBox="1"/>
          <p:nvPr/>
        </p:nvSpPr>
        <p:spPr>
          <a:xfrm>
            <a:off x="11696985" y="6415643"/>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9</a:t>
            </a:r>
            <a:endParaRPr kumimoji="1" lang="ja-JP" altLang="en-US" dirty="0">
              <a:latin typeface="Times New Roman" panose="02020603050405020304" pitchFamily="18" charset="0"/>
              <a:cs typeface="Times New Roman" panose="02020603050405020304" pitchFamily="18" charset="0"/>
            </a:endParaRPr>
          </a:p>
        </p:txBody>
      </p:sp>
      <p:sp>
        <p:nvSpPr>
          <p:cNvPr id="6" name="テキスト ボックス 5">
            <a:extLst>
              <a:ext uri="{FF2B5EF4-FFF2-40B4-BE49-F238E27FC236}">
                <a16:creationId xmlns:a16="http://schemas.microsoft.com/office/drawing/2014/main" id="{00FE721B-3D98-E47E-4C33-340722A44BD0}"/>
              </a:ext>
            </a:extLst>
          </p:cNvPr>
          <p:cNvSpPr txBox="1"/>
          <p:nvPr/>
        </p:nvSpPr>
        <p:spPr>
          <a:xfrm>
            <a:off x="6231807" y="4510340"/>
            <a:ext cx="5694890" cy="2031325"/>
          </a:xfrm>
          <a:prstGeom prst="rect">
            <a:avLst/>
          </a:prstGeom>
          <a:noFill/>
        </p:spPr>
        <p:txBody>
          <a:bodyPr wrap="square" rtlCol="0">
            <a:spAutoFit/>
          </a:bodyPr>
          <a:lstStyle/>
          <a:p>
            <a:r>
              <a:rPr kumimoji="1" lang="en-US" altLang="ja-JP" sz="2400" dirty="0">
                <a:latin typeface="Times" panose="02020603050405020304" pitchFamily="18" charset="0"/>
                <a:cs typeface="Times" panose="02020603050405020304" pitchFamily="18" charset="0"/>
              </a:rPr>
              <a:t>Example of natural language prompt:</a:t>
            </a:r>
          </a:p>
          <a:p>
            <a:endParaRPr kumimoji="1" lang="en-US" altLang="ja-JP" sz="1200" dirty="0">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kumimoji="1" lang="en-US" altLang="ja-JP" dirty="0">
                <a:latin typeface="Times" panose="02020603050405020304" pitchFamily="18" charset="0"/>
                <a:cs typeface="Times" panose="02020603050405020304" pitchFamily="18" charset="0"/>
              </a:rPr>
              <a:t>A 1mm cubic permanent magnet (Br=0.2T) translates along X (-6mm→4mm) while rotating about the Z-axis (4°/step)</a:t>
            </a:r>
          </a:p>
          <a:p>
            <a:pPr marL="285750" indent="-285750">
              <a:buFont typeface="Arial" panose="020B0604020202020204" pitchFamily="34" charset="0"/>
              <a:buChar char="•"/>
            </a:pPr>
            <a:r>
              <a:rPr lang="ja-JP" altLang="ja-JP" dirty="0"/>
              <a:t>Copper plate (12mm×0.5mm×12mm, σ=5.8×10⁷ S/m) placed at Y=[-0.5, 0]mm</a:t>
            </a:r>
          </a:p>
        </p:txBody>
      </p:sp>
      <p:graphicFrame>
        <p:nvGraphicFramePr>
          <p:cNvPr id="13" name="Table 8">
            <a:extLst>
              <a:ext uri="{FF2B5EF4-FFF2-40B4-BE49-F238E27FC236}">
                <a16:creationId xmlns:a16="http://schemas.microsoft.com/office/drawing/2014/main" id="{442599D2-569A-12CF-DA80-DA701E0B1B21}"/>
              </a:ext>
            </a:extLst>
          </p:cNvPr>
          <p:cNvGraphicFramePr>
            <a:graphicFrameLocks noGrp="1"/>
          </p:cNvGraphicFramePr>
          <p:nvPr>
            <p:extLst>
              <p:ext uri="{D42A27DB-BD31-4B8C-83A1-F6EECF244321}">
                <p14:modId xmlns:p14="http://schemas.microsoft.com/office/powerpoint/2010/main" val="1500541410"/>
              </p:ext>
            </p:extLst>
          </p:nvPr>
        </p:nvGraphicFramePr>
        <p:xfrm>
          <a:off x="241129" y="2631392"/>
          <a:ext cx="5702470" cy="3078480"/>
        </p:xfrm>
        <a:graphic>
          <a:graphicData uri="http://schemas.openxmlformats.org/drawingml/2006/table">
            <a:tbl>
              <a:tblPr firstRow="1" bandRow="1">
                <a:tableStyleId>{5C22544A-7EE6-4342-B048-85BDC9FD1C3A}</a:tableStyleId>
              </a:tblPr>
              <a:tblGrid>
                <a:gridCol w="1425618">
                  <a:extLst>
                    <a:ext uri="{9D8B030D-6E8A-4147-A177-3AD203B41FA5}">
                      <a16:colId xmlns:a16="http://schemas.microsoft.com/office/drawing/2014/main" val="20000"/>
                    </a:ext>
                  </a:extLst>
                </a:gridCol>
                <a:gridCol w="1900823">
                  <a:extLst>
                    <a:ext uri="{9D8B030D-6E8A-4147-A177-3AD203B41FA5}">
                      <a16:colId xmlns:a16="http://schemas.microsoft.com/office/drawing/2014/main" val="20001"/>
                    </a:ext>
                  </a:extLst>
                </a:gridCol>
                <a:gridCol w="2376029">
                  <a:extLst>
                    <a:ext uri="{9D8B030D-6E8A-4147-A177-3AD203B41FA5}">
                      <a16:colId xmlns:a16="http://schemas.microsoft.com/office/drawing/2014/main" val="20002"/>
                    </a:ext>
                  </a:extLst>
                </a:gridCol>
              </a:tblGrid>
              <a:tr h="379120">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Items</a:t>
                      </a:r>
                      <a:endParaRPr sz="2000" dirty="0">
                        <a:latin typeface="Times" panose="02020603050405020304" pitchFamily="18" charset="0"/>
                        <a:cs typeface="Times" panose="02020603050405020304" pitchFamily="18" charset="0"/>
                      </a:endParaRPr>
                    </a:p>
                  </a:txBody>
                  <a:tcPr anchor="ctr">
                    <a:solidFill>
                      <a:srgbClr val="003366"/>
                    </a:solidFill>
                  </a:tcPr>
                </a:tc>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Parameter</a:t>
                      </a:r>
                      <a:endParaRPr sz="2000" dirty="0">
                        <a:latin typeface="Times" panose="02020603050405020304" pitchFamily="18" charset="0"/>
                        <a:cs typeface="Times" panose="02020603050405020304" pitchFamily="18" charset="0"/>
                      </a:endParaRPr>
                    </a:p>
                  </a:txBody>
                  <a:tcPr anchor="ctr">
                    <a:solidFill>
                      <a:srgbClr val="003366"/>
                    </a:solidFill>
                  </a:tcPr>
                </a:tc>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Value</a:t>
                      </a:r>
                      <a:endParaRPr sz="2000" dirty="0">
                        <a:latin typeface="Times" panose="02020603050405020304" pitchFamily="18" charset="0"/>
                        <a:cs typeface="Times" panose="02020603050405020304" pitchFamily="18" charset="0"/>
                      </a:endParaRPr>
                    </a:p>
                  </a:txBody>
                  <a:tcPr anchor="ctr">
                    <a:solidFill>
                      <a:srgbClr val="003366"/>
                    </a:solidFill>
                  </a:tcPr>
                </a:tc>
                <a:extLst>
                  <a:ext uri="{0D108BD9-81ED-4DB2-BD59-A6C34878D82A}">
                    <a16:rowId xmlns:a16="http://schemas.microsoft.com/office/drawing/2014/main" val="10000"/>
                  </a:ext>
                </a:extLst>
              </a:tr>
              <a:tr h="379120">
                <a:tc>
                  <a:txBody>
                    <a:bodyPr/>
                    <a:lstStyle/>
                    <a:p>
                      <a:pPr algn="ctr">
                        <a:defRPr sz="1300">
                          <a:solidFill>
                            <a:srgbClr val="000000"/>
                          </a:solidFill>
                        </a:defRPr>
                      </a:pPr>
                      <a:r>
                        <a:rPr lang="en-US" altLang="ja-JP" sz="2000" dirty="0">
                          <a:latin typeface="Times" panose="02020603050405020304" pitchFamily="18" charset="0"/>
                          <a:cs typeface="Times" panose="02020603050405020304" pitchFamily="18" charset="0"/>
                        </a:rPr>
                        <a:t>PM</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Remanence</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0.2 T</a:t>
                      </a:r>
                    </a:p>
                  </a:txBody>
                  <a:tcPr anchor="ctr">
                    <a:solidFill>
                      <a:srgbClr val="F0F8FF"/>
                    </a:solidFill>
                  </a:tcPr>
                </a:tc>
                <a:extLst>
                  <a:ext uri="{0D108BD9-81ED-4DB2-BD59-A6C34878D82A}">
                    <a16:rowId xmlns:a16="http://schemas.microsoft.com/office/drawing/2014/main" val="10001"/>
                  </a:ext>
                </a:extLst>
              </a:tr>
              <a:tr h="379120">
                <a:tc>
                  <a:txBody>
                    <a:bodyPr/>
                    <a:lstStyle/>
                    <a:p>
                      <a:pPr algn="ctr">
                        <a:defRPr sz="1300">
                          <a:solidFill>
                            <a:srgbClr val="000000"/>
                          </a:solidFill>
                        </a:defRPr>
                      </a:pPr>
                      <a:endParaRPr sz="2000"/>
                    </a:p>
                  </a:txBody>
                  <a:tcPr anchor="ct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Dimensions</a:t>
                      </a:r>
                      <a:endParaRPr sz="2000" dirty="0">
                        <a:latin typeface="Times" panose="02020603050405020304" pitchFamily="18" charset="0"/>
                        <a:cs typeface="Times" panose="02020603050405020304" pitchFamily="18" charset="0"/>
                      </a:endParaRPr>
                    </a:p>
                  </a:txBody>
                  <a:tcPr anchor="ct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1×1×1 mm³</a:t>
                      </a:r>
                    </a:p>
                  </a:txBody>
                  <a:tcPr anchor="ctr"/>
                </a:tc>
                <a:extLst>
                  <a:ext uri="{0D108BD9-81ED-4DB2-BD59-A6C34878D82A}">
                    <a16:rowId xmlns:a16="http://schemas.microsoft.com/office/drawing/2014/main" val="10002"/>
                  </a:ext>
                </a:extLst>
              </a:tr>
              <a:tr h="379120">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Copper plate</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lang="en-US" altLang="ja-JP" sz="2000" dirty="0">
                          <a:latin typeface="Times" panose="02020603050405020304" pitchFamily="18" charset="0"/>
                          <a:cs typeface="Times" panose="02020603050405020304" pitchFamily="18" charset="0"/>
                        </a:rPr>
                        <a:t>Dimensions</a:t>
                      </a:r>
                      <a:endParaRPr sz="2000" dirty="0"/>
                    </a:p>
                  </a:txBody>
                  <a:tcPr anchor="ctr">
                    <a:solidFill>
                      <a:srgbClr val="F0F8FF"/>
                    </a:solidFill>
                  </a:tcP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12×12×0.5 mm³</a:t>
                      </a:r>
                    </a:p>
                  </a:txBody>
                  <a:tcPr anchor="ctr">
                    <a:solidFill>
                      <a:srgbClr val="F0F8FF"/>
                    </a:solidFill>
                  </a:tcPr>
                </a:tc>
                <a:extLst>
                  <a:ext uri="{0D108BD9-81ED-4DB2-BD59-A6C34878D82A}">
                    <a16:rowId xmlns:a16="http://schemas.microsoft.com/office/drawing/2014/main" val="10003"/>
                  </a:ext>
                </a:extLst>
              </a:tr>
              <a:tr h="379120">
                <a:tc>
                  <a:txBody>
                    <a:bodyPr/>
                    <a:lstStyle/>
                    <a:p>
                      <a:pPr algn="ctr">
                        <a:defRPr sz="1300">
                          <a:solidFill>
                            <a:srgbClr val="000000"/>
                          </a:solidFill>
                        </a:defRPr>
                      </a:pPr>
                      <a:endParaRPr sz="2000"/>
                    </a:p>
                  </a:txBody>
                  <a:tcPr anchor="ct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Conductivity</a:t>
                      </a:r>
                      <a:r>
                        <a:rPr sz="2000" dirty="0"/>
                        <a:t> </a:t>
                      </a:r>
                      <a:r>
                        <a:rPr sz="2000" dirty="0">
                          <a:latin typeface="Times New Roman" panose="02020603050405020304" pitchFamily="18" charset="0"/>
                          <a:cs typeface="Times New Roman" panose="02020603050405020304" pitchFamily="18" charset="0"/>
                        </a:rPr>
                        <a:t>σ</a:t>
                      </a:r>
                    </a:p>
                  </a:txBody>
                  <a:tcPr anchor="ct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5.8×10⁷ S/m</a:t>
                      </a:r>
                    </a:p>
                  </a:txBody>
                  <a:tcPr anchor="ctr"/>
                </a:tc>
                <a:extLst>
                  <a:ext uri="{0D108BD9-81ED-4DB2-BD59-A6C34878D82A}">
                    <a16:rowId xmlns:a16="http://schemas.microsoft.com/office/drawing/2014/main" val="10004"/>
                  </a:ext>
                </a:extLst>
              </a:tr>
              <a:tr h="379120">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PM motion</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Translation</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X: -6→4 mm</a:t>
                      </a:r>
                    </a:p>
                  </a:txBody>
                  <a:tcPr anchor="ctr">
                    <a:solidFill>
                      <a:srgbClr val="F0F8FF"/>
                    </a:solidFill>
                  </a:tcPr>
                </a:tc>
                <a:extLst>
                  <a:ext uri="{0D108BD9-81ED-4DB2-BD59-A6C34878D82A}">
                    <a16:rowId xmlns:a16="http://schemas.microsoft.com/office/drawing/2014/main" val="10005"/>
                  </a:ext>
                </a:extLst>
              </a:tr>
              <a:tr h="379120">
                <a:tc>
                  <a:txBody>
                    <a:bodyPr/>
                    <a:lstStyle/>
                    <a:p>
                      <a:pPr algn="ctr">
                        <a:defRPr sz="1300">
                          <a:solidFill>
                            <a:srgbClr val="000000"/>
                          </a:solidFill>
                        </a:defRPr>
                      </a:pPr>
                      <a:endParaRPr sz="2000" dirty="0"/>
                    </a:p>
                  </a:txBody>
                  <a:tcPr anchor="ct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Rotation</a:t>
                      </a:r>
                      <a:endParaRPr sz="2000" dirty="0">
                        <a:latin typeface="Times" panose="02020603050405020304" pitchFamily="18" charset="0"/>
                        <a:cs typeface="Times" panose="02020603050405020304" pitchFamily="18" charset="0"/>
                      </a:endParaRPr>
                    </a:p>
                  </a:txBody>
                  <a:tcPr anchor="ctr"/>
                </a:tc>
                <a:tc>
                  <a:txBody>
                    <a:bodyPr/>
                    <a:lstStyle/>
                    <a:p>
                      <a:pPr algn="ctr">
                        <a:defRPr sz="1300">
                          <a:solidFill>
                            <a:srgbClr val="000000"/>
                          </a:solidFill>
                        </a:defRPr>
                      </a:pPr>
                      <a:r>
                        <a:rPr lang="en-US" sz="2000" dirty="0">
                          <a:latin typeface="Times New Roman" panose="02020603050405020304" pitchFamily="18" charset="0"/>
                          <a:cs typeface="Times New Roman" panose="02020603050405020304" pitchFamily="18" charset="0"/>
                        </a:rPr>
                        <a:t>720° about Z-axis</a:t>
                      </a:r>
                      <a:endParaRPr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
        <p:nvSpPr>
          <p:cNvPr id="11" name="テキスト ボックス 10">
            <a:extLst>
              <a:ext uri="{FF2B5EF4-FFF2-40B4-BE49-F238E27FC236}">
                <a16:creationId xmlns:a16="http://schemas.microsoft.com/office/drawing/2014/main" id="{A12C2306-FB8B-9BEB-F8FB-3B88518C163D}"/>
              </a:ext>
            </a:extLst>
          </p:cNvPr>
          <p:cNvSpPr txBox="1"/>
          <p:nvPr/>
        </p:nvSpPr>
        <p:spPr>
          <a:xfrm>
            <a:off x="7676128" y="4086029"/>
            <a:ext cx="2697018" cy="461665"/>
          </a:xfrm>
          <a:prstGeom prst="rect">
            <a:avLst/>
          </a:prstGeom>
          <a:noFill/>
        </p:spPr>
        <p:txBody>
          <a:bodyPr wrap="square" rtlCol="0">
            <a:spAutoFit/>
          </a:bodyPr>
          <a:lstStyle/>
          <a:p>
            <a:pPr algn="ctr"/>
            <a:r>
              <a:rPr kumimoji="1" lang="en-US" altLang="ja-JP" sz="2400" dirty="0">
                <a:latin typeface="Times" panose="02020603050405020304" pitchFamily="18" charset="0"/>
                <a:ea typeface="ＭＳ ゴシック" panose="020B0609070205080204" pitchFamily="49" charset="-128"/>
                <a:cs typeface="Times" panose="02020603050405020304" pitchFamily="18" charset="0"/>
              </a:rPr>
              <a:t>Target</a:t>
            </a:r>
            <a:r>
              <a:rPr kumimoji="1" lang="ja-JP" altLang="en-US" sz="2400" dirty="0">
                <a:latin typeface="Times" panose="02020603050405020304" pitchFamily="18" charset="0"/>
                <a:ea typeface="ＭＳ ゴシック" panose="020B0609070205080204" pitchFamily="49" charset="-128"/>
                <a:cs typeface="Times" panose="02020603050405020304" pitchFamily="18" charset="0"/>
              </a:rPr>
              <a:t> </a:t>
            </a:r>
            <a:r>
              <a:rPr kumimoji="1" lang="en-US" altLang="ja-JP" sz="2400" dirty="0">
                <a:latin typeface="Times" panose="02020603050405020304" pitchFamily="18" charset="0"/>
                <a:ea typeface="ＭＳ ゴシック" panose="020B0609070205080204" pitchFamily="49" charset="-128"/>
                <a:cs typeface="Times" panose="02020603050405020304" pitchFamily="18" charset="0"/>
              </a:rPr>
              <a:t>model</a:t>
            </a:r>
            <a:endParaRPr kumimoji="1" lang="ja-JP" altLang="en-US" sz="2400" dirty="0">
              <a:latin typeface="Times" panose="02020603050405020304" pitchFamily="18" charset="0"/>
              <a:ea typeface="ＭＳ ゴシック" panose="020B0609070205080204" pitchFamily="49" charset="-128"/>
              <a:cs typeface="Times" panose="02020603050405020304" pitchFamily="18" charset="0"/>
            </a:endParaRPr>
          </a:p>
        </p:txBody>
      </p:sp>
      <p:sp>
        <p:nvSpPr>
          <p:cNvPr id="14" name="Audio 14">
            <a:hlinkClick r:id="" action="ppaction://media"/>
          </p:cNvPr>
          <p:cNvSpPr>
            <a:spLocks noGrp="1"/>
          </p:cNvSpPr>
          <p:nvPr/>
        </p:nvSpPr>
        <p:spPr>
          <a:xfrm>
            <a:off x="-914400" y="-914400"/>
            <a:ext cx="914400" cy="914400"/>
          </a:xfrm>
          <a:prstGeom prst="rect">
            <a:avLst/>
          </a:prstGeom>
        </p:spPr>
        <p:txBody>
          <a:bodyPr/>
          <a:lstStyle/>
          <a:p>
            <a:endParaRPr lang="ja-JP" altLang="en-US"/>
          </a:p>
        </p:txBody>
      </p:sp>
      <p:pic>
        <p:nvPicPr>
          <p:cNvPr id="12" name="radia_mcp_audio_11">
            <a:hlinkClick r:id="" action="ppaction://media"/>
            <a:extLst>
              <a:ext uri="{FF2B5EF4-FFF2-40B4-BE49-F238E27FC236}">
                <a16:creationId xmlns:a16="http://schemas.microsoft.com/office/drawing/2014/main" id="{7F7BCF99-74FF-B0D1-D57C-63B67FD299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0" cy="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234"/>
    </mc:Choice>
    <mc:Fallback>
      <p:transition spd="slow" advTm="5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78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7C5C2-304F-0D6B-C85C-A0134AC5F169}"/>
            </a:ext>
          </a:extLst>
        </p:cNvPr>
        <p:cNvGrpSpPr/>
        <p:nvPr/>
      </p:nvGrpSpPr>
      <p:grpSpPr>
        <a:xfrm>
          <a:off x="0" y="0"/>
          <a:ext cx="0" cy="0"/>
          <a:chOff x="0" y="0"/>
          <a:chExt cx="0" cy="0"/>
        </a:xfrm>
      </p:grpSpPr>
      <p:sp>
        <p:nvSpPr>
          <p:cNvPr id="11" name="Shape 13">
            <a:extLst>
              <a:ext uri="{FF2B5EF4-FFF2-40B4-BE49-F238E27FC236}">
                <a16:creationId xmlns:a16="http://schemas.microsoft.com/office/drawing/2014/main" id="{83B1FD50-9AEB-ECC2-A7AA-7268B1815F41}"/>
              </a:ext>
            </a:extLst>
          </p:cNvPr>
          <p:cNvSpPr/>
          <p:nvPr/>
        </p:nvSpPr>
        <p:spPr>
          <a:xfrm>
            <a:off x="6095847" y="4841751"/>
            <a:ext cx="5702470" cy="1321012"/>
          </a:xfrm>
          <a:prstGeom prst="roundRect">
            <a:avLst/>
          </a:prstGeom>
          <a:solidFill>
            <a:schemeClr val="accent3">
              <a:lumMod val="20000"/>
              <a:lumOff val="80000"/>
            </a:schemeClr>
          </a:solidFill>
          <a:ln>
            <a:solidFill>
              <a:schemeClr val="tx2"/>
            </a:solidFill>
          </a:ln>
          <a:effectLst>
            <a:outerShdw blurRad="127000" dist="50800" dir="8100000" algn="bl" rotWithShape="0">
              <a:srgbClr val="000000">
                <a:alpha val="22000"/>
              </a:srgbClr>
            </a:outerShdw>
          </a:effectLst>
        </p:spPr>
        <p:txBody>
          <a:bodyPr/>
          <a:lstStyle/>
          <a:p>
            <a:endParaRPr lang="ja-JP" altLang="en-US" dirty="0"/>
          </a:p>
        </p:txBody>
      </p:sp>
      <p:sp>
        <p:nvSpPr>
          <p:cNvPr id="3" name="Rectangle 2">
            <a:extLst>
              <a:ext uri="{FF2B5EF4-FFF2-40B4-BE49-F238E27FC236}">
                <a16:creationId xmlns:a16="http://schemas.microsoft.com/office/drawing/2014/main" id="{FB101D91-6186-0849-C8A4-7AD693CBDD26}"/>
              </a:ext>
            </a:extLst>
          </p:cNvPr>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4" name="Rectangle 3">
            <a:extLst>
              <a:ext uri="{FF2B5EF4-FFF2-40B4-BE49-F238E27FC236}">
                <a16:creationId xmlns:a16="http://schemas.microsoft.com/office/drawing/2014/main" id="{7DE7924E-2CB9-391B-D8A2-6B86D4203C36}"/>
              </a:ext>
            </a:extLst>
          </p:cNvPr>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7" name="Rectangle 6">
            <a:extLst>
              <a:ext uri="{FF2B5EF4-FFF2-40B4-BE49-F238E27FC236}">
                <a16:creationId xmlns:a16="http://schemas.microsoft.com/office/drawing/2014/main" id="{E6CAA348-3BFE-6FEA-CBE8-A25B85036FA2}"/>
              </a:ext>
            </a:extLst>
          </p:cNvPr>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AF0E26C-AA77-07F8-CF7D-13E87FD236DC}"/>
                  </a:ext>
                </a:extLst>
              </p:cNvPr>
              <p:cNvSpPr txBox="1"/>
              <p:nvPr/>
            </p:nvSpPr>
            <p:spPr>
              <a:xfrm>
                <a:off x="457199" y="976791"/>
                <a:ext cx="5486400" cy="836126"/>
              </a:xfrm>
              <a:prstGeom prst="rect">
                <a:avLst/>
              </a:prstGeom>
              <a:noFill/>
            </p:spPr>
            <p:txBody>
              <a:bodyPr wrap="square">
                <a:spAutoFit/>
              </a:bodyPr>
              <a:lstStyle/>
              <a:p>
                <a:pPr>
                  <a:spcAft>
                    <a:spcPts val="960"/>
                  </a:spcAft>
                  <a:defRPr sz="1600">
                    <a:solidFill>
                      <a:srgbClr val="000000"/>
                    </a:solidFill>
                    <a:latin typeface="Times New Roman"/>
                    <a:ea typeface="MS ゴシック"/>
                  </a:defRPr>
                </a:pPr>
                <a:r>
                  <a:rPr lang="en-US" altLang="ja-JP" sz="2000" dirty="0">
                    <a:ea typeface="MS ゴシック"/>
                  </a:rPr>
                  <a:t>Cross-validation of </a:t>
                </a:r>
                <a14:m>
                  <m:oMath xmlns:m="http://schemas.openxmlformats.org/officeDocument/2006/math">
                    <m:r>
                      <a:rPr lang="ja-JP" altLang="en-US" sz="2000" i="1">
                        <a:latin typeface="Cambria Math" panose="02040503050406030204" pitchFamily="18" charset="0"/>
                        <a:ea typeface="MS ゴシック"/>
                      </a:rPr>
                      <m:t>𝐴</m:t>
                    </m:r>
                    <m:r>
                      <a:rPr lang="en-US" altLang="ja-JP" sz="2000" i="1">
                        <a:latin typeface="Cambria Math" panose="02040503050406030204" pitchFamily="18" charset="0"/>
                        <a:ea typeface="MS ゴシック"/>
                      </a:rPr>
                      <m:t>‐</m:t>
                    </m:r>
                    <m:r>
                      <a:rPr lang="ja-JP" altLang="en-US" sz="2000" i="1">
                        <a:latin typeface="Cambria Math" panose="02040503050406030204" pitchFamily="18" charset="0"/>
                        <a:ea typeface="MS ゴシック"/>
                      </a:rPr>
                      <m:t>𝜙</m:t>
                    </m:r>
                  </m:oMath>
                </a14:m>
                <a:r>
                  <a:rPr lang="ja-JP" altLang="en-US" sz="2000" dirty="0">
                    <a:latin typeface="Times New Roman"/>
                    <a:ea typeface="MS ゴシック"/>
                  </a:rPr>
                  <a:t> </a:t>
                </a:r>
                <a:r>
                  <a:rPr lang="en-US" altLang="ja-JP" sz="2000" dirty="0">
                    <a:latin typeface="Times New Roman"/>
                    <a:ea typeface="MS ゴシック"/>
                  </a:rPr>
                  <a:t>and </a:t>
                </a:r>
                <a14:m>
                  <m:oMath xmlns:m="http://schemas.openxmlformats.org/officeDocument/2006/math">
                    <m:r>
                      <m:rPr>
                        <m:sty m:val="p"/>
                      </m:rPr>
                      <a:rPr lang="en-US" altLang="ja-JP" sz="2000">
                        <a:latin typeface="Cambria Math" panose="02040503050406030204" pitchFamily="18" charset="0"/>
                        <a:ea typeface="MS ゴシック"/>
                      </a:rPr>
                      <m:t>T</m:t>
                    </m:r>
                    <m:r>
                      <a:rPr lang="en-US" altLang="ja-JP" sz="2000" i="1">
                        <a:latin typeface="Cambria Math" panose="02040503050406030204" pitchFamily="18" charset="0"/>
                        <a:ea typeface="MS ゴシック"/>
                      </a:rPr>
                      <m:t>‐</m:t>
                    </m:r>
                    <m:r>
                      <m:rPr>
                        <m:sty m:val="p"/>
                      </m:rPr>
                      <a:rPr lang="el-GR" altLang="ja-JP" sz="2000" i="1">
                        <a:latin typeface="Cambria Math" panose="02040503050406030204" pitchFamily="18" charset="0"/>
                        <a:ea typeface="Cambria Math" panose="02040503050406030204" pitchFamily="18" charset="0"/>
                      </a:rPr>
                      <m:t>Ω</m:t>
                    </m:r>
                  </m:oMath>
                </a14:m>
                <a:r>
                  <a:rPr lang="ja-JP" altLang="en-US" sz="2000" dirty="0">
                    <a:latin typeface="Times New Roman"/>
                    <a:ea typeface="MS ゴシック"/>
                  </a:rPr>
                  <a:t> </a:t>
                </a:r>
                <a:r>
                  <a:rPr lang="en-US" altLang="ja-JP" sz="2000" dirty="0">
                    <a:latin typeface="Times New Roman"/>
                    <a:ea typeface="MS ゴシック"/>
                  </a:rPr>
                  <a:t>method</a:t>
                </a:r>
                <a:endParaRPr lang="ja-JP" altLang="en-US" sz="2000" dirty="0">
                  <a:latin typeface="Times New Roman"/>
                  <a:ea typeface="MS ゴシック"/>
                </a:endParaRPr>
              </a:p>
              <a:p>
                <a:pPr>
                  <a:spcAft>
                    <a:spcPts val="960"/>
                  </a:spcAft>
                  <a:defRPr sz="1600">
                    <a:solidFill>
                      <a:srgbClr val="000000"/>
                    </a:solidFill>
                    <a:latin typeface="Times New Roman"/>
                    <a:ea typeface="MS ゴシック"/>
                  </a:defRPr>
                </a:pPr>
                <a:r>
                  <a:rPr lang="en-US" altLang="ja-JP" sz="2000" dirty="0">
                    <a:latin typeface="Times New Roman"/>
                    <a:ea typeface="MS ゴシック"/>
                  </a:rPr>
                  <a:t>Analysis: 2seconds, 181steps</a:t>
                </a:r>
              </a:p>
            </p:txBody>
          </p:sp>
        </mc:Choice>
        <mc:Fallback xmlns="">
          <p:sp>
            <p:nvSpPr>
              <p:cNvPr id="8" name="TextBox 7">
                <a:extLst>
                  <a:ext uri="{FF2B5EF4-FFF2-40B4-BE49-F238E27FC236}">
                    <a16:creationId xmlns:a16="http://schemas.microsoft.com/office/drawing/2014/main" id="{BAF0E26C-AA77-07F8-CF7D-13E87FD236DC}"/>
                  </a:ext>
                </a:extLst>
              </p:cNvPr>
              <p:cNvSpPr txBox="1">
                <a:spLocks noRot="1" noChangeAspect="1" noMove="1" noResize="1" noEditPoints="1" noAdjustHandles="1" noChangeArrowheads="1" noChangeShapeType="1" noTextEdit="1"/>
              </p:cNvSpPr>
              <p:nvPr/>
            </p:nvSpPr>
            <p:spPr>
              <a:xfrm>
                <a:off x="457199" y="976791"/>
                <a:ext cx="5486400" cy="836126"/>
              </a:xfrm>
              <a:prstGeom prst="rect">
                <a:avLst/>
              </a:prstGeom>
              <a:blipFill>
                <a:blip r:embed="rId5"/>
                <a:stretch>
                  <a:fillRect l="-1111" t="-3650" b="-12409"/>
                </a:stretch>
              </a:blipFill>
            </p:spPr>
            <p:txBody>
              <a:bodyPr/>
              <a:lstStyle/>
              <a:p>
                <a:r>
                  <a:rPr lang="ja-JP" altLang="en-US">
                    <a:noFill/>
                  </a:rPr>
                  <a:t> </a:t>
                </a:r>
              </a:p>
            </p:txBody>
          </p:sp>
        </mc:Fallback>
      </mc:AlternateContent>
      <p:graphicFrame>
        <p:nvGraphicFramePr>
          <p:cNvPr id="9" name="Table 8">
            <a:extLst>
              <a:ext uri="{FF2B5EF4-FFF2-40B4-BE49-F238E27FC236}">
                <a16:creationId xmlns:a16="http://schemas.microsoft.com/office/drawing/2014/main" id="{0F2A89C2-CF0F-B426-7D2B-7F7C701F86FD}"/>
              </a:ext>
            </a:extLst>
          </p:cNvPr>
          <p:cNvGraphicFramePr>
            <a:graphicFrameLocks noGrp="1"/>
          </p:cNvGraphicFramePr>
          <p:nvPr>
            <p:extLst>
              <p:ext uri="{D42A27DB-BD31-4B8C-83A1-F6EECF244321}">
                <p14:modId xmlns:p14="http://schemas.microsoft.com/office/powerpoint/2010/main" val="3278851648"/>
              </p:ext>
            </p:extLst>
          </p:nvPr>
        </p:nvGraphicFramePr>
        <p:xfrm>
          <a:off x="241129" y="2631392"/>
          <a:ext cx="5702470" cy="3078480"/>
        </p:xfrm>
        <a:graphic>
          <a:graphicData uri="http://schemas.openxmlformats.org/drawingml/2006/table">
            <a:tbl>
              <a:tblPr firstRow="1" bandRow="1">
                <a:tableStyleId>{5C22544A-7EE6-4342-B048-85BDC9FD1C3A}</a:tableStyleId>
              </a:tblPr>
              <a:tblGrid>
                <a:gridCol w="1425618">
                  <a:extLst>
                    <a:ext uri="{9D8B030D-6E8A-4147-A177-3AD203B41FA5}">
                      <a16:colId xmlns:a16="http://schemas.microsoft.com/office/drawing/2014/main" val="20000"/>
                    </a:ext>
                  </a:extLst>
                </a:gridCol>
                <a:gridCol w="1900823">
                  <a:extLst>
                    <a:ext uri="{9D8B030D-6E8A-4147-A177-3AD203B41FA5}">
                      <a16:colId xmlns:a16="http://schemas.microsoft.com/office/drawing/2014/main" val="20001"/>
                    </a:ext>
                  </a:extLst>
                </a:gridCol>
                <a:gridCol w="2376029">
                  <a:extLst>
                    <a:ext uri="{9D8B030D-6E8A-4147-A177-3AD203B41FA5}">
                      <a16:colId xmlns:a16="http://schemas.microsoft.com/office/drawing/2014/main" val="20002"/>
                    </a:ext>
                  </a:extLst>
                </a:gridCol>
              </a:tblGrid>
              <a:tr h="379120">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Items</a:t>
                      </a:r>
                      <a:endParaRPr sz="2000" dirty="0">
                        <a:latin typeface="Times" panose="02020603050405020304" pitchFamily="18" charset="0"/>
                        <a:cs typeface="Times" panose="02020603050405020304" pitchFamily="18" charset="0"/>
                      </a:endParaRPr>
                    </a:p>
                  </a:txBody>
                  <a:tcPr anchor="ctr">
                    <a:solidFill>
                      <a:srgbClr val="003366"/>
                    </a:solidFill>
                  </a:tcPr>
                </a:tc>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Parameter</a:t>
                      </a:r>
                      <a:endParaRPr sz="2000" dirty="0">
                        <a:latin typeface="Times" panose="02020603050405020304" pitchFamily="18" charset="0"/>
                        <a:cs typeface="Times" panose="02020603050405020304" pitchFamily="18" charset="0"/>
                      </a:endParaRPr>
                    </a:p>
                  </a:txBody>
                  <a:tcPr anchor="ctr">
                    <a:solidFill>
                      <a:srgbClr val="003366"/>
                    </a:solidFill>
                  </a:tcPr>
                </a:tc>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Value</a:t>
                      </a:r>
                      <a:endParaRPr sz="2000" dirty="0">
                        <a:latin typeface="Times" panose="02020603050405020304" pitchFamily="18" charset="0"/>
                        <a:cs typeface="Times" panose="02020603050405020304" pitchFamily="18" charset="0"/>
                      </a:endParaRPr>
                    </a:p>
                  </a:txBody>
                  <a:tcPr anchor="ctr">
                    <a:solidFill>
                      <a:srgbClr val="003366"/>
                    </a:solidFill>
                  </a:tcPr>
                </a:tc>
                <a:extLst>
                  <a:ext uri="{0D108BD9-81ED-4DB2-BD59-A6C34878D82A}">
                    <a16:rowId xmlns:a16="http://schemas.microsoft.com/office/drawing/2014/main" val="10000"/>
                  </a:ext>
                </a:extLst>
              </a:tr>
              <a:tr h="379120">
                <a:tc>
                  <a:txBody>
                    <a:bodyPr/>
                    <a:lstStyle/>
                    <a:p>
                      <a:pPr algn="ctr">
                        <a:defRPr sz="1300">
                          <a:solidFill>
                            <a:srgbClr val="000000"/>
                          </a:solidFill>
                        </a:defRPr>
                      </a:pPr>
                      <a:r>
                        <a:rPr lang="en-US" altLang="ja-JP" sz="2000" dirty="0">
                          <a:latin typeface="Times" panose="02020603050405020304" pitchFamily="18" charset="0"/>
                          <a:cs typeface="Times" panose="02020603050405020304" pitchFamily="18" charset="0"/>
                        </a:rPr>
                        <a:t>PM</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Remanence</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0.2 T</a:t>
                      </a:r>
                    </a:p>
                  </a:txBody>
                  <a:tcPr anchor="ctr">
                    <a:solidFill>
                      <a:srgbClr val="F0F8FF"/>
                    </a:solidFill>
                  </a:tcPr>
                </a:tc>
                <a:extLst>
                  <a:ext uri="{0D108BD9-81ED-4DB2-BD59-A6C34878D82A}">
                    <a16:rowId xmlns:a16="http://schemas.microsoft.com/office/drawing/2014/main" val="10001"/>
                  </a:ext>
                </a:extLst>
              </a:tr>
              <a:tr h="379120">
                <a:tc>
                  <a:txBody>
                    <a:bodyPr/>
                    <a:lstStyle/>
                    <a:p>
                      <a:pPr algn="ctr">
                        <a:defRPr sz="1300">
                          <a:solidFill>
                            <a:srgbClr val="000000"/>
                          </a:solidFill>
                        </a:defRPr>
                      </a:pPr>
                      <a:endParaRPr sz="2000"/>
                    </a:p>
                  </a:txBody>
                  <a:tcPr anchor="ct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Dimensions</a:t>
                      </a:r>
                      <a:endParaRPr sz="2000" dirty="0">
                        <a:latin typeface="Times" panose="02020603050405020304" pitchFamily="18" charset="0"/>
                        <a:cs typeface="Times" panose="02020603050405020304" pitchFamily="18" charset="0"/>
                      </a:endParaRPr>
                    </a:p>
                  </a:txBody>
                  <a:tcPr anchor="ct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1×1×1 mm³</a:t>
                      </a:r>
                    </a:p>
                  </a:txBody>
                  <a:tcPr anchor="ctr"/>
                </a:tc>
                <a:extLst>
                  <a:ext uri="{0D108BD9-81ED-4DB2-BD59-A6C34878D82A}">
                    <a16:rowId xmlns:a16="http://schemas.microsoft.com/office/drawing/2014/main" val="10002"/>
                  </a:ext>
                </a:extLst>
              </a:tr>
              <a:tr h="379120">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Copper plate</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lang="en-US" altLang="ja-JP" sz="2000" dirty="0">
                          <a:latin typeface="Times" panose="02020603050405020304" pitchFamily="18" charset="0"/>
                          <a:cs typeface="Times" panose="02020603050405020304" pitchFamily="18" charset="0"/>
                        </a:rPr>
                        <a:t>Dimensions</a:t>
                      </a:r>
                      <a:endParaRPr sz="2000" dirty="0"/>
                    </a:p>
                  </a:txBody>
                  <a:tcPr anchor="ctr">
                    <a:solidFill>
                      <a:srgbClr val="F0F8FF"/>
                    </a:solidFill>
                  </a:tcP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12×12×0.5 mm³</a:t>
                      </a:r>
                    </a:p>
                  </a:txBody>
                  <a:tcPr anchor="ctr">
                    <a:solidFill>
                      <a:srgbClr val="F0F8FF"/>
                    </a:solidFill>
                  </a:tcPr>
                </a:tc>
                <a:extLst>
                  <a:ext uri="{0D108BD9-81ED-4DB2-BD59-A6C34878D82A}">
                    <a16:rowId xmlns:a16="http://schemas.microsoft.com/office/drawing/2014/main" val="10003"/>
                  </a:ext>
                </a:extLst>
              </a:tr>
              <a:tr h="379120">
                <a:tc>
                  <a:txBody>
                    <a:bodyPr/>
                    <a:lstStyle/>
                    <a:p>
                      <a:pPr algn="ctr">
                        <a:defRPr sz="1300">
                          <a:solidFill>
                            <a:srgbClr val="000000"/>
                          </a:solidFill>
                        </a:defRPr>
                      </a:pPr>
                      <a:endParaRPr sz="2000"/>
                    </a:p>
                  </a:txBody>
                  <a:tcPr anchor="ct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Conductivity</a:t>
                      </a:r>
                      <a:r>
                        <a:rPr sz="2000" dirty="0"/>
                        <a:t> </a:t>
                      </a:r>
                      <a:r>
                        <a:rPr sz="2000" dirty="0">
                          <a:latin typeface="Times New Roman" panose="02020603050405020304" pitchFamily="18" charset="0"/>
                          <a:cs typeface="Times New Roman" panose="02020603050405020304" pitchFamily="18" charset="0"/>
                        </a:rPr>
                        <a:t>σ</a:t>
                      </a:r>
                    </a:p>
                  </a:txBody>
                  <a:tcPr anchor="ct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5.8×10⁷ S/m</a:t>
                      </a:r>
                    </a:p>
                  </a:txBody>
                  <a:tcPr anchor="ctr"/>
                </a:tc>
                <a:extLst>
                  <a:ext uri="{0D108BD9-81ED-4DB2-BD59-A6C34878D82A}">
                    <a16:rowId xmlns:a16="http://schemas.microsoft.com/office/drawing/2014/main" val="10004"/>
                  </a:ext>
                </a:extLst>
              </a:tr>
              <a:tr h="379120">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PM motion</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Translation</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X: -6→4 mm</a:t>
                      </a:r>
                    </a:p>
                  </a:txBody>
                  <a:tcPr anchor="ctr">
                    <a:solidFill>
                      <a:srgbClr val="F0F8FF"/>
                    </a:solidFill>
                  </a:tcPr>
                </a:tc>
                <a:extLst>
                  <a:ext uri="{0D108BD9-81ED-4DB2-BD59-A6C34878D82A}">
                    <a16:rowId xmlns:a16="http://schemas.microsoft.com/office/drawing/2014/main" val="10005"/>
                  </a:ext>
                </a:extLst>
              </a:tr>
              <a:tr h="379120">
                <a:tc>
                  <a:txBody>
                    <a:bodyPr/>
                    <a:lstStyle/>
                    <a:p>
                      <a:pPr algn="ctr">
                        <a:defRPr sz="1300">
                          <a:solidFill>
                            <a:srgbClr val="000000"/>
                          </a:solidFill>
                        </a:defRPr>
                      </a:pPr>
                      <a:endParaRPr sz="2000" dirty="0"/>
                    </a:p>
                  </a:txBody>
                  <a:tcPr anchor="ct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Rotation</a:t>
                      </a:r>
                      <a:endParaRPr sz="2000" dirty="0">
                        <a:latin typeface="Times" panose="02020603050405020304" pitchFamily="18" charset="0"/>
                        <a:cs typeface="Times" panose="02020603050405020304" pitchFamily="18" charset="0"/>
                      </a:endParaRPr>
                    </a:p>
                  </a:txBody>
                  <a:tcPr anchor="ctr"/>
                </a:tc>
                <a:tc>
                  <a:txBody>
                    <a:bodyPr/>
                    <a:lstStyle/>
                    <a:p>
                      <a:pPr algn="ctr">
                        <a:defRPr sz="1300">
                          <a:solidFill>
                            <a:srgbClr val="000000"/>
                          </a:solidFill>
                        </a:defRPr>
                      </a:pPr>
                      <a:r>
                        <a:rPr lang="en-US" sz="2000" dirty="0">
                          <a:latin typeface="Times New Roman" panose="02020603050405020304" pitchFamily="18" charset="0"/>
                          <a:cs typeface="Times New Roman" panose="02020603050405020304" pitchFamily="18" charset="0"/>
                        </a:rPr>
                        <a:t>720° about Z-axis</a:t>
                      </a:r>
                      <a:endParaRPr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
        <p:nvSpPr>
          <p:cNvPr id="2" name="テキスト ボックス 1">
            <a:extLst>
              <a:ext uri="{FF2B5EF4-FFF2-40B4-BE49-F238E27FC236}">
                <a16:creationId xmlns:a16="http://schemas.microsoft.com/office/drawing/2014/main" id="{80C198D7-7C9A-883B-E0B3-5368EB7F9CEA}"/>
              </a:ext>
            </a:extLst>
          </p:cNvPr>
          <p:cNvSpPr txBox="1"/>
          <p:nvPr/>
        </p:nvSpPr>
        <p:spPr>
          <a:xfrm>
            <a:off x="11696985" y="6415643"/>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9</a:t>
            </a:r>
            <a:endParaRPr kumimoji="1" lang="ja-JP" altLang="en-US"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FAC409AA-8067-225C-9194-DAAD7C5388F4}"/>
              </a:ext>
            </a:extLst>
          </p:cNvPr>
          <p:cNvSpPr txBox="1"/>
          <p:nvPr/>
        </p:nvSpPr>
        <p:spPr>
          <a:xfrm>
            <a:off x="6382605" y="4878892"/>
            <a:ext cx="5128954" cy="954107"/>
          </a:xfrm>
          <a:prstGeom prst="rect">
            <a:avLst/>
          </a:prstGeom>
          <a:noFill/>
        </p:spPr>
        <p:txBody>
          <a:bodyPr wrap="square" rtlCol="0">
            <a:spAutoFit/>
          </a:bodyPr>
          <a:lstStyle/>
          <a:p>
            <a:r>
              <a:rPr kumimoji="1" lang="en-US" altLang="ja-JP" sz="2400" dirty="0">
                <a:latin typeface="Times" panose="02020603050405020304" pitchFamily="18" charset="0"/>
                <a:cs typeface="Times" panose="02020603050405020304" pitchFamily="18" charset="0"/>
              </a:rPr>
              <a:t>Example of natural language prompt:</a:t>
            </a:r>
          </a:p>
          <a:p>
            <a:endParaRPr kumimoji="1" lang="en-US" altLang="ja-JP" sz="1200" dirty="0">
              <a:latin typeface="Times" panose="02020603050405020304" pitchFamily="18" charset="0"/>
              <a:cs typeface="Times" panose="02020603050405020304" pitchFamily="18" charset="0"/>
            </a:endParaRPr>
          </a:p>
          <a:p>
            <a:r>
              <a:rPr kumimoji="1" lang="en-US" altLang="ja-JP" sz="2000" dirty="0">
                <a:latin typeface="Times" panose="02020603050405020304" pitchFamily="18" charset="0"/>
                <a:cs typeface="Times" panose="02020603050405020304" pitchFamily="18" charset="0"/>
              </a:rPr>
              <a:t>Pre-registered skills: Run Kelvin transformation</a:t>
            </a:r>
          </a:p>
        </p:txBody>
      </p:sp>
      <p:sp>
        <p:nvSpPr>
          <p:cNvPr id="26" name="TextBox 4">
            <a:extLst>
              <a:ext uri="{FF2B5EF4-FFF2-40B4-BE49-F238E27FC236}">
                <a16:creationId xmlns:a16="http://schemas.microsoft.com/office/drawing/2014/main" id="{D52B0084-D7D9-80DA-2B65-5C9DFB703F49}"/>
              </a:ext>
            </a:extLst>
          </p:cNvPr>
          <p:cNvSpPr txBox="1"/>
          <p:nvPr/>
        </p:nvSpPr>
        <p:spPr>
          <a:xfrm>
            <a:off x="457200" y="256032"/>
            <a:ext cx="6839245" cy="523220"/>
          </a:xfrm>
          <a:prstGeom prst="rect">
            <a:avLst/>
          </a:prstGeom>
          <a:noFill/>
        </p:spPr>
        <p:txBody>
          <a:bodyPr wrap="none">
            <a:spAutoFit/>
          </a:bodyPr>
          <a:lstStyle/>
          <a:p>
            <a:pPr>
              <a:defRPr sz="2800" b="1">
                <a:solidFill>
                  <a:srgbClr val="FFFFFF"/>
                </a:solidFill>
                <a:latin typeface="Times New Roman"/>
                <a:ea typeface="MS Pゴシック"/>
              </a:defRPr>
            </a:pPr>
            <a:r>
              <a:rPr lang="en-US" dirty="0">
                <a:latin typeface="Times New Roman"/>
                <a:ea typeface="MS Pゴシック"/>
              </a:rPr>
              <a:t>Example:</a:t>
            </a:r>
            <a:r>
              <a:rPr lang="ja-JP" altLang="en-US" dirty="0">
                <a:latin typeface="Times New Roman"/>
                <a:ea typeface="MS Pゴシック"/>
              </a:rPr>
              <a:t> </a:t>
            </a:r>
            <a:r>
              <a:rPr lang="en-US" altLang="ja-JP" dirty="0">
                <a:latin typeface="Times New Roman"/>
                <a:ea typeface="MS Pゴシック"/>
              </a:rPr>
              <a:t>Rotating</a:t>
            </a:r>
            <a:r>
              <a:rPr lang="ja-JP" altLang="en-US" dirty="0">
                <a:latin typeface="Times New Roman"/>
                <a:ea typeface="MS Pゴシック"/>
              </a:rPr>
              <a:t> </a:t>
            </a:r>
            <a:r>
              <a:rPr lang="en-US" altLang="ja-JP" dirty="0">
                <a:latin typeface="Times New Roman"/>
                <a:ea typeface="MS Pゴシック"/>
              </a:rPr>
              <a:t>and</a:t>
            </a:r>
            <a:r>
              <a:rPr lang="ja-JP" altLang="en-US" dirty="0">
                <a:latin typeface="Times New Roman"/>
                <a:ea typeface="MS Pゴシック"/>
              </a:rPr>
              <a:t> </a:t>
            </a:r>
            <a:r>
              <a:rPr lang="en-US" altLang="ja-JP" dirty="0">
                <a:latin typeface="Times New Roman"/>
                <a:ea typeface="MS Pゴシック"/>
              </a:rPr>
              <a:t>Translating</a:t>
            </a:r>
            <a:r>
              <a:rPr lang="ja-JP" altLang="en-US" dirty="0">
                <a:latin typeface="Times New Roman"/>
                <a:ea typeface="MS Pゴシック"/>
              </a:rPr>
              <a:t> </a:t>
            </a:r>
            <a:r>
              <a:rPr lang="en-US" altLang="ja-JP" dirty="0">
                <a:latin typeface="Times New Roman"/>
                <a:ea typeface="MS Pゴシック"/>
              </a:rPr>
              <a:t>magnet</a:t>
            </a:r>
            <a:endParaRPr dirty="0">
              <a:latin typeface="Times New Roman"/>
              <a:ea typeface="MS Pゴシック"/>
            </a:endParaRPr>
          </a:p>
        </p:txBody>
      </p:sp>
      <p:grpSp>
        <p:nvGrpSpPr>
          <p:cNvPr id="10" name="グループ化 9">
            <a:extLst>
              <a:ext uri="{FF2B5EF4-FFF2-40B4-BE49-F238E27FC236}">
                <a16:creationId xmlns:a16="http://schemas.microsoft.com/office/drawing/2014/main" id="{3C8FB1CC-2AAF-CDF2-A974-1B112503841C}"/>
              </a:ext>
            </a:extLst>
          </p:cNvPr>
          <p:cNvGrpSpPr/>
          <p:nvPr/>
        </p:nvGrpSpPr>
        <p:grpSpPr>
          <a:xfrm>
            <a:off x="6095847" y="970842"/>
            <a:ext cx="6345126" cy="3198346"/>
            <a:chOff x="5721297" y="861107"/>
            <a:chExt cx="6549081" cy="3198346"/>
          </a:xfrm>
        </p:grpSpPr>
        <p:pic>
          <p:nvPicPr>
            <p:cNvPr id="20" name="図 19" descr="図形, 円&#10;&#10;AI 生成コンテンツは誤りを含む可能性があります。">
              <a:extLst>
                <a:ext uri="{FF2B5EF4-FFF2-40B4-BE49-F238E27FC236}">
                  <a16:creationId xmlns:a16="http://schemas.microsoft.com/office/drawing/2014/main" id="{312F6E4F-3DC6-FC5F-D554-78359D3D76EC}"/>
                </a:ext>
              </a:extLst>
            </p:cNvPr>
            <p:cNvPicPr>
              <a:picLocks noChangeAspect="1"/>
            </p:cNvPicPr>
            <p:nvPr/>
          </p:nvPicPr>
          <p:blipFill>
            <a:blip r:embed="rId6">
              <a:clrChange>
                <a:clrFrom>
                  <a:srgbClr val="FFFEFF"/>
                </a:clrFrom>
                <a:clrTo>
                  <a:srgbClr val="FFFEFF">
                    <a:alpha val="0"/>
                  </a:srgbClr>
                </a:clrTo>
              </a:clrChange>
              <a:alphaModFix amt="50000"/>
            </a:blip>
            <a:stretch>
              <a:fillRect/>
            </a:stretch>
          </p:blipFill>
          <p:spPr>
            <a:xfrm>
              <a:off x="5721297" y="1087970"/>
              <a:ext cx="3458021" cy="2971483"/>
            </a:xfrm>
            <a:prstGeom prst="rect">
              <a:avLst/>
            </a:prstGeom>
          </p:spPr>
        </p:pic>
        <p:pic>
          <p:nvPicPr>
            <p:cNvPr id="19" name="図 18" descr="図形, 円&#10;&#10;AI 生成コンテンツは誤りを含む可能性があります。">
              <a:extLst>
                <a:ext uri="{FF2B5EF4-FFF2-40B4-BE49-F238E27FC236}">
                  <a16:creationId xmlns:a16="http://schemas.microsoft.com/office/drawing/2014/main" id="{20DAC733-E0CC-AD81-288B-74F891D47D7D}"/>
                </a:ext>
              </a:extLst>
            </p:cNvPr>
            <p:cNvPicPr>
              <a:picLocks noChangeAspect="1"/>
            </p:cNvPicPr>
            <p:nvPr/>
          </p:nvPicPr>
          <p:blipFill>
            <a:blip r:embed="rId6">
              <a:clrChange>
                <a:clrFrom>
                  <a:srgbClr val="FFFEFF"/>
                </a:clrFrom>
                <a:clrTo>
                  <a:srgbClr val="FFFEFF">
                    <a:alpha val="0"/>
                  </a:srgbClr>
                </a:clrTo>
              </a:clrChange>
              <a:alphaModFix amt="50000"/>
            </a:blip>
            <a:stretch>
              <a:fillRect/>
            </a:stretch>
          </p:blipFill>
          <p:spPr>
            <a:xfrm>
              <a:off x="8812357" y="1050829"/>
              <a:ext cx="3458021" cy="2971483"/>
            </a:xfrm>
            <a:prstGeom prst="rect">
              <a:avLst/>
            </a:prstGeom>
          </p:spPr>
        </p:pic>
        <p:pic>
          <p:nvPicPr>
            <p:cNvPr id="24" name="図 2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DB2CD2AD-2906-9932-72DC-67BFE72319C3}"/>
                </a:ext>
              </a:extLst>
            </p:cNvPr>
            <p:cNvPicPr>
              <a:picLocks noChangeAspect="1"/>
            </p:cNvPicPr>
            <p:nvPr/>
          </p:nvPicPr>
          <p:blipFill>
            <a:blip r:embed="rId7">
              <a:clrChange>
                <a:clrFrom>
                  <a:srgbClr val="595959"/>
                </a:clrFrom>
                <a:clrTo>
                  <a:srgbClr val="595959">
                    <a:alpha val="0"/>
                  </a:srgbClr>
                </a:clrTo>
              </a:clrChange>
            </a:blip>
            <a:stretch>
              <a:fillRect/>
            </a:stretch>
          </p:blipFill>
          <p:spPr>
            <a:xfrm>
              <a:off x="6404725" y="2129452"/>
              <a:ext cx="2091163" cy="1181962"/>
            </a:xfrm>
            <a:prstGeom prst="rect">
              <a:avLst/>
            </a:prstGeom>
          </p:spPr>
        </p:pic>
        <p:sp>
          <p:nvSpPr>
            <p:cNvPr id="5" name="Arc 140">
              <a:extLst>
                <a:ext uri="{FF2B5EF4-FFF2-40B4-BE49-F238E27FC236}">
                  <a16:creationId xmlns:a16="http://schemas.microsoft.com/office/drawing/2014/main" id="{835E565F-E8D3-6B55-9F2D-06AEE22313E6}"/>
                </a:ext>
              </a:extLst>
            </p:cNvPr>
            <p:cNvSpPr>
              <a:spLocks/>
            </p:cNvSpPr>
            <p:nvPr/>
          </p:nvSpPr>
          <p:spPr bwMode="auto">
            <a:xfrm rot="16200000">
              <a:off x="8414784" y="1547075"/>
              <a:ext cx="1129139" cy="1286101"/>
            </a:xfrm>
            <a:custGeom>
              <a:avLst/>
              <a:gdLst>
                <a:gd name="G0" fmla="+- 0 0 0"/>
                <a:gd name="G1" fmla="+- 16405 0 0"/>
                <a:gd name="G2" fmla="+- 21600 0 0"/>
                <a:gd name="T0" fmla="*/ 14052 w 21600"/>
                <a:gd name="T1" fmla="*/ 0 h 32051"/>
                <a:gd name="T2" fmla="*/ 14892 w 21600"/>
                <a:gd name="T3" fmla="*/ 32051 h 32051"/>
                <a:gd name="T4" fmla="*/ 0 w 21600"/>
                <a:gd name="T5" fmla="*/ 16405 h 32051"/>
              </a:gdLst>
              <a:ahLst/>
              <a:cxnLst>
                <a:cxn ang="0">
                  <a:pos x="T0" y="T1"/>
                </a:cxn>
                <a:cxn ang="0">
                  <a:pos x="T2" y="T3"/>
                </a:cxn>
                <a:cxn ang="0">
                  <a:pos x="T4" y="T5"/>
                </a:cxn>
              </a:cxnLst>
              <a:rect l="0" t="0" r="r" b="b"/>
              <a:pathLst>
                <a:path w="21600" h="32051" fill="none" extrusionOk="0">
                  <a:moveTo>
                    <a:pt x="14051" y="0"/>
                  </a:moveTo>
                  <a:cubicBezTo>
                    <a:pt x="18842" y="4104"/>
                    <a:pt x="21600" y="10096"/>
                    <a:pt x="21600" y="16405"/>
                  </a:cubicBezTo>
                  <a:cubicBezTo>
                    <a:pt x="21600" y="22318"/>
                    <a:pt x="19175" y="27973"/>
                    <a:pt x="14891" y="32050"/>
                  </a:cubicBezTo>
                </a:path>
                <a:path w="21600" h="32051" stroke="0" extrusionOk="0">
                  <a:moveTo>
                    <a:pt x="14051" y="0"/>
                  </a:moveTo>
                  <a:cubicBezTo>
                    <a:pt x="18842" y="4104"/>
                    <a:pt x="21600" y="10096"/>
                    <a:pt x="21600" y="16405"/>
                  </a:cubicBezTo>
                  <a:cubicBezTo>
                    <a:pt x="21600" y="22318"/>
                    <a:pt x="19175" y="27973"/>
                    <a:pt x="14891" y="32050"/>
                  </a:cubicBezTo>
                  <a:lnTo>
                    <a:pt x="0" y="16405"/>
                  </a:lnTo>
                  <a:close/>
                </a:path>
              </a:pathLst>
            </a:custGeom>
            <a:noFill/>
            <a:ln w="31750">
              <a:solidFill>
                <a:schemeClr val="tx1"/>
              </a:solidFill>
              <a:round/>
              <a:headEnd type="arrow" w="lg" len="lg"/>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endParaRPr lang="ja-JP" altLang="en-US"/>
            </a:p>
          </p:txBody>
        </p:sp>
        <p:sp>
          <p:nvSpPr>
            <p:cNvPr id="6" name="Text Box 151">
              <a:extLst>
                <a:ext uri="{FF2B5EF4-FFF2-40B4-BE49-F238E27FC236}">
                  <a16:creationId xmlns:a16="http://schemas.microsoft.com/office/drawing/2014/main" id="{A67F3AE1-82C5-0CEA-79D2-A6CBD5A9E5BF}"/>
                </a:ext>
              </a:extLst>
            </p:cNvPr>
            <p:cNvSpPr txBox="1">
              <a:spLocks noChangeArrowheads="1"/>
            </p:cNvSpPr>
            <p:nvPr/>
          </p:nvSpPr>
          <p:spPr bwMode="auto">
            <a:xfrm>
              <a:off x="7606070" y="861107"/>
              <a:ext cx="2837132" cy="528158"/>
            </a:xfrm>
            <a:prstGeom prst="rect">
              <a:avLst/>
            </a:prstGeom>
            <a:noFill/>
            <a:ln w="9525">
              <a:noFill/>
              <a:miter lim="800000"/>
              <a:headEnd/>
              <a:tailEnd/>
            </a:ln>
            <a:effectLst/>
          </p:spPr>
          <p:txBody>
            <a:bodyPr wrap="square" lIns="0" tIns="0" rIns="0" bIns="0">
              <a:spAutoFit/>
            </a:bodyP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pPr>
                <a:lnSpc>
                  <a:spcPts val="1400"/>
                </a:lnSpc>
                <a:spcBef>
                  <a:spcPct val="50000"/>
                </a:spcBef>
              </a:pPr>
              <a:r>
                <a:rPr lang="en-US" altLang="ja-JP" sz="2000" b="0" dirty="0">
                  <a:latin typeface="Times" panose="02020603050405020304" pitchFamily="18" charset="0"/>
                  <a:cs typeface="Times" panose="02020603050405020304" pitchFamily="18" charset="0"/>
                </a:rPr>
                <a:t>Unknown</a:t>
              </a:r>
              <a:r>
                <a:rPr lang="ja-JP" altLang="en-US" sz="2000" b="0" dirty="0">
                  <a:latin typeface="Times" panose="02020603050405020304" pitchFamily="18" charset="0"/>
                  <a:cs typeface="Times" panose="02020603050405020304" pitchFamily="18" charset="0"/>
                </a:rPr>
                <a:t> </a:t>
              </a:r>
              <a:r>
                <a:rPr lang="en-US" altLang="ja-JP" sz="2000" b="0" dirty="0">
                  <a:latin typeface="Times" panose="02020603050405020304" pitchFamily="18" charset="0"/>
                  <a:cs typeface="Times" panose="02020603050405020304" pitchFamily="18" charset="0"/>
                </a:rPr>
                <a:t>equivalent</a:t>
              </a:r>
            </a:p>
            <a:p>
              <a:pPr>
                <a:lnSpc>
                  <a:spcPts val="1400"/>
                </a:lnSpc>
                <a:spcBef>
                  <a:spcPct val="50000"/>
                </a:spcBef>
              </a:pPr>
              <a:r>
                <a:rPr lang="en-US" altLang="ja-JP" sz="2000" b="0" dirty="0">
                  <a:latin typeface="Times" panose="02020603050405020304" pitchFamily="18" charset="0"/>
                  <a:cs typeface="Times" panose="02020603050405020304" pitchFamily="18" charset="0"/>
                </a:rPr>
                <a:t>(Identical mesh)</a:t>
              </a:r>
              <a:endParaRPr lang="ja-JP" altLang="en-US" sz="2000" b="0" dirty="0">
                <a:latin typeface="Times" panose="02020603050405020304" pitchFamily="18" charset="0"/>
                <a:cs typeface="Times" panose="02020603050405020304" pitchFamily="18" charset="0"/>
              </a:endParaRPr>
            </a:p>
          </p:txBody>
        </p:sp>
      </p:grpSp>
      <p:sp>
        <p:nvSpPr>
          <p:cNvPr id="12" name="Text Box 151">
            <a:extLst>
              <a:ext uri="{FF2B5EF4-FFF2-40B4-BE49-F238E27FC236}">
                <a16:creationId xmlns:a16="http://schemas.microsoft.com/office/drawing/2014/main" id="{2C03659B-07D3-128D-9B70-FDA86941B06E}"/>
              </a:ext>
            </a:extLst>
          </p:cNvPr>
          <p:cNvSpPr txBox="1">
            <a:spLocks noChangeArrowheads="1"/>
          </p:cNvSpPr>
          <p:nvPr/>
        </p:nvSpPr>
        <p:spPr bwMode="auto">
          <a:xfrm>
            <a:off x="9418320" y="1767461"/>
            <a:ext cx="2748777" cy="194733"/>
          </a:xfrm>
          <a:prstGeom prst="rect">
            <a:avLst/>
          </a:prstGeom>
          <a:noFill/>
          <a:ln w="9525">
            <a:noFill/>
            <a:miter lim="800000"/>
            <a:headEnd/>
            <a:tailEnd/>
          </a:ln>
          <a:effectLst/>
        </p:spPr>
        <p:txBody>
          <a:bodyPr wrap="square" lIns="0" tIns="0" rIns="0" bIns="0">
            <a:spAutoFit/>
          </a:bodyP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pPr>
              <a:lnSpc>
                <a:spcPts val="1400"/>
              </a:lnSpc>
              <a:spcBef>
                <a:spcPct val="50000"/>
              </a:spcBef>
            </a:pPr>
            <a:r>
              <a:rPr lang="en-US" altLang="ja-JP" sz="2000" b="0" dirty="0">
                <a:latin typeface="Times" panose="02020603050405020304" pitchFamily="18" charset="0"/>
                <a:cs typeface="Times" panose="02020603050405020304" pitchFamily="18" charset="0"/>
              </a:rPr>
              <a:t>Kelvin Sphere</a:t>
            </a:r>
            <a:endParaRPr lang="ja-JP" altLang="en-US" sz="2000" b="0" dirty="0">
              <a:latin typeface="Times" panose="02020603050405020304" pitchFamily="18" charset="0"/>
              <a:cs typeface="Times" panose="02020603050405020304" pitchFamily="18" charset="0"/>
            </a:endParaRPr>
          </a:p>
        </p:txBody>
      </p:sp>
      <p:pic>
        <p:nvPicPr>
          <p:cNvPr id="14" name="図 13">
            <a:extLst>
              <a:ext uri="{FF2B5EF4-FFF2-40B4-BE49-F238E27FC236}">
                <a16:creationId xmlns:a16="http://schemas.microsoft.com/office/drawing/2014/main" id="{0BAB131E-22E4-7662-9A5B-B2C3BDCCD2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34219" y="2125607"/>
            <a:ext cx="1832790" cy="112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楕円 14">
            <a:extLst>
              <a:ext uri="{FF2B5EF4-FFF2-40B4-BE49-F238E27FC236}">
                <a16:creationId xmlns:a16="http://schemas.microsoft.com/office/drawing/2014/main" id="{DB73107E-8F66-89DE-65B3-4026A586F800}"/>
              </a:ext>
            </a:extLst>
          </p:cNvPr>
          <p:cNvSpPr/>
          <p:nvPr/>
        </p:nvSpPr>
        <p:spPr>
          <a:xfrm>
            <a:off x="7583974" y="2414978"/>
            <a:ext cx="374072" cy="383642"/>
          </a:xfrm>
          <a:prstGeom prst="ellipse">
            <a:avLst/>
          </a:prstGeom>
          <a:noFill/>
          <a:ln w="317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C406B492-FAA2-15F6-2594-BD9FB14C4324}"/>
              </a:ext>
            </a:extLst>
          </p:cNvPr>
          <p:cNvSpPr/>
          <p:nvPr/>
        </p:nvSpPr>
        <p:spPr>
          <a:xfrm>
            <a:off x="6580909" y="1565564"/>
            <a:ext cx="1122218" cy="872836"/>
          </a:xfrm>
          <a:custGeom>
            <a:avLst/>
            <a:gdLst>
              <a:gd name="csX0" fmla="*/ 1122218 w 1122218"/>
              <a:gd name="csY0" fmla="*/ 872836 h 872836"/>
              <a:gd name="csX1" fmla="*/ 983673 w 1122218"/>
              <a:gd name="csY1" fmla="*/ 526472 h 872836"/>
              <a:gd name="csX2" fmla="*/ 762000 w 1122218"/>
              <a:gd name="csY2" fmla="*/ 207818 h 872836"/>
              <a:gd name="csX3" fmla="*/ 360218 w 1122218"/>
              <a:gd name="csY3" fmla="*/ 41563 h 872836"/>
              <a:gd name="csX4" fmla="*/ 0 w 1122218"/>
              <a:gd name="csY4" fmla="*/ 0 h 872836"/>
            </a:gdLst>
            <a:ahLst/>
            <a:cxnLst>
              <a:cxn ang="0">
                <a:pos x="csX0" y="csY0"/>
              </a:cxn>
              <a:cxn ang="0">
                <a:pos x="csX1" y="csY1"/>
              </a:cxn>
              <a:cxn ang="0">
                <a:pos x="csX2" y="csY2"/>
              </a:cxn>
              <a:cxn ang="0">
                <a:pos x="csX3" y="csY3"/>
              </a:cxn>
              <a:cxn ang="0">
                <a:pos x="csX4" y="csY4"/>
              </a:cxn>
            </a:cxnLst>
            <a:rect l="l" t="t" r="r" b="b"/>
            <a:pathLst>
              <a:path w="1122218" h="872836">
                <a:moveTo>
                  <a:pt x="1122218" y="872836"/>
                </a:moveTo>
                <a:cubicBezTo>
                  <a:pt x="1082963" y="755072"/>
                  <a:pt x="1043709" y="637308"/>
                  <a:pt x="983673" y="526472"/>
                </a:cubicBezTo>
                <a:cubicBezTo>
                  <a:pt x="923637" y="415636"/>
                  <a:pt x="865909" y="288636"/>
                  <a:pt x="762000" y="207818"/>
                </a:cubicBezTo>
                <a:cubicBezTo>
                  <a:pt x="658091" y="127000"/>
                  <a:pt x="487218" y="76199"/>
                  <a:pt x="360218" y="41563"/>
                </a:cubicBezTo>
                <a:cubicBezTo>
                  <a:pt x="233218" y="6927"/>
                  <a:pt x="116609" y="3463"/>
                  <a:pt x="0" y="0"/>
                </a:cubicBezTo>
              </a:path>
            </a:pathLst>
          </a:custGeom>
          <a:noFill/>
          <a:ln w="31750">
            <a:solidFill>
              <a:schemeClr val="accent6">
                <a:lumMod val="75000"/>
              </a:schemeClr>
            </a:solidFill>
            <a:headEnd type="none"/>
            <a:tailEnd type="triangle"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Text Box 151">
            <a:extLst>
              <a:ext uri="{FF2B5EF4-FFF2-40B4-BE49-F238E27FC236}">
                <a16:creationId xmlns:a16="http://schemas.microsoft.com/office/drawing/2014/main" id="{62AF540C-C95A-CEF1-2D1F-8E8C278ED55C}"/>
              </a:ext>
            </a:extLst>
          </p:cNvPr>
          <p:cNvSpPr txBox="1">
            <a:spLocks noChangeArrowheads="1"/>
          </p:cNvSpPr>
          <p:nvPr/>
        </p:nvSpPr>
        <p:spPr bwMode="auto">
          <a:xfrm>
            <a:off x="5227903" y="1456056"/>
            <a:ext cx="1879274" cy="206788"/>
          </a:xfrm>
          <a:prstGeom prst="rect">
            <a:avLst/>
          </a:prstGeom>
          <a:noFill/>
          <a:ln w="9525">
            <a:noFill/>
            <a:miter lim="800000"/>
            <a:headEnd/>
            <a:tailEnd/>
          </a:ln>
          <a:effectLst/>
        </p:spPr>
        <p:txBody>
          <a:bodyPr wrap="square" lIns="0" tIns="0" rIns="0" bIns="0">
            <a:spAutoFit/>
          </a:bodyP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pPr>
              <a:lnSpc>
                <a:spcPts val="1400"/>
              </a:lnSpc>
              <a:spcBef>
                <a:spcPct val="50000"/>
              </a:spcBef>
            </a:pPr>
            <a:r>
              <a:rPr lang="en-US" altLang="ja-JP" sz="2400" b="0" dirty="0">
                <a:solidFill>
                  <a:schemeClr val="accent6">
                    <a:lumMod val="75000"/>
                  </a:schemeClr>
                </a:solidFill>
                <a:latin typeface="Times" panose="02020603050405020304" pitchFamily="18" charset="0"/>
                <a:cs typeface="Times" panose="02020603050405020304" pitchFamily="18" charset="0"/>
              </a:rPr>
              <a:t>Radia</a:t>
            </a:r>
            <a:endParaRPr lang="ja-JP" altLang="en-US" sz="2400" b="0" dirty="0">
              <a:solidFill>
                <a:schemeClr val="accent6">
                  <a:lumMod val="75000"/>
                </a:schemeClr>
              </a:solidFill>
              <a:latin typeface="Times" panose="02020603050405020304" pitchFamily="18" charset="0"/>
              <a:cs typeface="Times" panose="02020603050405020304" pitchFamily="18" charset="0"/>
            </a:endParaRPr>
          </a:p>
        </p:txBody>
      </p:sp>
      <p:sp>
        <p:nvSpPr>
          <p:cNvPr id="27" name="Text Box 151">
            <a:extLst>
              <a:ext uri="{FF2B5EF4-FFF2-40B4-BE49-F238E27FC236}">
                <a16:creationId xmlns:a16="http://schemas.microsoft.com/office/drawing/2014/main" id="{DAE1DAFF-10CA-1CF9-4587-A788AEF3BA87}"/>
              </a:ext>
            </a:extLst>
          </p:cNvPr>
          <p:cNvSpPr txBox="1">
            <a:spLocks noChangeArrowheads="1"/>
          </p:cNvSpPr>
          <p:nvPr/>
        </p:nvSpPr>
        <p:spPr bwMode="auto">
          <a:xfrm>
            <a:off x="6382605" y="3534218"/>
            <a:ext cx="2748777" cy="206788"/>
          </a:xfrm>
          <a:prstGeom prst="rect">
            <a:avLst/>
          </a:prstGeom>
          <a:noFill/>
          <a:ln w="9525">
            <a:noFill/>
            <a:miter lim="800000"/>
            <a:headEnd/>
            <a:tailEnd/>
          </a:ln>
          <a:effectLst/>
        </p:spPr>
        <p:txBody>
          <a:bodyPr wrap="square" lIns="0" tIns="0" rIns="0" bIns="0">
            <a:spAutoFit/>
          </a:bodyPr>
          <a:lstStyle>
            <a:defPPr>
              <a:defRPr lang="ja-JP"/>
            </a:defPPr>
            <a:lvl1pPr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7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7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7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7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700" b="1" kern="1200">
                <a:solidFill>
                  <a:schemeClr val="tx1"/>
                </a:solidFill>
                <a:latin typeface="Arial" charset="0"/>
                <a:ea typeface="ＭＳ Ｐゴシック" pitchFamily="50" charset="-128"/>
                <a:cs typeface="+mn-cs"/>
              </a:defRPr>
            </a:lvl9pPr>
          </a:lstStyle>
          <a:p>
            <a:pPr>
              <a:lnSpc>
                <a:spcPts val="1400"/>
              </a:lnSpc>
              <a:spcBef>
                <a:spcPct val="50000"/>
              </a:spcBef>
            </a:pPr>
            <a:r>
              <a:rPr lang="en-US" altLang="ja-JP" sz="2400" b="0" dirty="0" err="1">
                <a:solidFill>
                  <a:srgbClr val="002060"/>
                </a:solidFill>
                <a:latin typeface="Times" panose="02020603050405020304" pitchFamily="18" charset="0"/>
                <a:cs typeface="Times" panose="02020603050405020304" pitchFamily="18" charset="0"/>
              </a:rPr>
              <a:t>NGSolve</a:t>
            </a:r>
            <a:endParaRPr lang="ja-JP" altLang="en-US" sz="2400" b="0" dirty="0">
              <a:solidFill>
                <a:srgbClr val="002060"/>
              </a:solidFill>
              <a:latin typeface="Times" panose="02020603050405020304" pitchFamily="18" charset="0"/>
              <a:cs typeface="Times" panose="02020603050405020304" pitchFamily="18" charset="0"/>
            </a:endParaRPr>
          </a:p>
        </p:txBody>
      </p:sp>
      <p:sp>
        <p:nvSpPr>
          <p:cNvPr id="29" name="テキスト ボックス 28">
            <a:extLst>
              <a:ext uri="{FF2B5EF4-FFF2-40B4-BE49-F238E27FC236}">
                <a16:creationId xmlns:a16="http://schemas.microsoft.com/office/drawing/2014/main" id="{3B2282B6-4DF7-5D26-7270-90827F1A97BE}"/>
              </a:ext>
            </a:extLst>
          </p:cNvPr>
          <p:cNvSpPr txBox="1"/>
          <p:nvPr/>
        </p:nvSpPr>
        <p:spPr>
          <a:xfrm>
            <a:off x="7676128" y="4086029"/>
            <a:ext cx="2697018" cy="461665"/>
          </a:xfrm>
          <a:prstGeom prst="rect">
            <a:avLst/>
          </a:prstGeom>
          <a:noFill/>
        </p:spPr>
        <p:txBody>
          <a:bodyPr wrap="square" rtlCol="0">
            <a:spAutoFit/>
          </a:bodyPr>
          <a:lstStyle/>
          <a:p>
            <a:pPr algn="ctr"/>
            <a:r>
              <a:rPr kumimoji="1" lang="en-US" altLang="ja-JP" sz="2400" dirty="0">
                <a:latin typeface="Times" panose="02020603050405020304" pitchFamily="18" charset="0"/>
                <a:ea typeface="ＭＳ ゴシック" panose="020B0609070205080204" pitchFamily="49" charset="-128"/>
                <a:cs typeface="Times" panose="02020603050405020304" pitchFamily="18" charset="0"/>
              </a:rPr>
              <a:t>Target</a:t>
            </a:r>
            <a:r>
              <a:rPr kumimoji="1" lang="ja-JP" altLang="en-US" sz="2400" dirty="0">
                <a:latin typeface="Times" panose="02020603050405020304" pitchFamily="18" charset="0"/>
                <a:ea typeface="ＭＳ ゴシック" panose="020B0609070205080204" pitchFamily="49" charset="-128"/>
                <a:cs typeface="Times" panose="02020603050405020304" pitchFamily="18" charset="0"/>
              </a:rPr>
              <a:t> </a:t>
            </a:r>
            <a:r>
              <a:rPr kumimoji="1" lang="en-US" altLang="ja-JP" sz="2400" dirty="0">
                <a:latin typeface="Times" panose="02020603050405020304" pitchFamily="18" charset="0"/>
                <a:ea typeface="ＭＳ ゴシック" panose="020B0609070205080204" pitchFamily="49" charset="-128"/>
                <a:cs typeface="Times" panose="02020603050405020304" pitchFamily="18" charset="0"/>
              </a:rPr>
              <a:t>model</a:t>
            </a:r>
            <a:endParaRPr kumimoji="1" lang="ja-JP" altLang="en-US" sz="2400" dirty="0">
              <a:latin typeface="Times" panose="02020603050405020304" pitchFamily="18" charset="0"/>
              <a:ea typeface="ＭＳ ゴシック" panose="020B0609070205080204" pitchFamily="49" charset="-128"/>
              <a:cs typeface="Times" panose="02020603050405020304" pitchFamily="18" charset="0"/>
            </a:endParaRPr>
          </a:p>
        </p:txBody>
      </p:sp>
      <p:sp>
        <p:nvSpPr>
          <p:cNvPr id="30" name="Audio 30">
            <a:hlinkClick r:id="" action="ppaction://media"/>
          </p:cNvPr>
          <p:cNvSpPr>
            <a:spLocks noGrp="1"/>
          </p:cNvSpPr>
          <p:nvPr/>
        </p:nvSpPr>
        <p:spPr>
          <a:xfrm>
            <a:off x="-914400" y="-914400"/>
            <a:ext cx="914400" cy="914400"/>
          </a:xfrm>
          <a:prstGeom prst="rect">
            <a:avLst/>
          </a:prstGeom>
        </p:spPr>
        <p:txBody>
          <a:bodyPr/>
          <a:lstStyle/>
          <a:p>
            <a:endParaRPr lang="ja-JP" altLang="en-US"/>
          </a:p>
        </p:txBody>
      </p:sp>
      <p:pic>
        <p:nvPicPr>
          <p:cNvPr id="13" name="radia_mcp_audio_12">
            <a:hlinkClick r:id="" action="ppaction://media"/>
            <a:extLst>
              <a:ext uri="{FF2B5EF4-FFF2-40B4-BE49-F238E27FC236}">
                <a16:creationId xmlns:a16="http://schemas.microsoft.com/office/drawing/2014/main" id="{642CDEEE-5378-D5FD-7989-89AC8B3E0F7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0" cy="0"/>
          </a:xfrm>
          <a:prstGeom prst="rect">
            <a:avLst/>
          </a:prstGeom>
        </p:spPr>
      </p:pic>
    </p:spTree>
    <p:extLst>
      <p:ext uri="{BB962C8B-B14F-4D97-AF65-F5344CB8AC3E}">
        <p14:creationId xmlns:p14="http://schemas.microsoft.com/office/powerpoint/2010/main" val="1331177800"/>
      </p:ext>
    </p:extLst>
  </p:cSld>
  <p:clrMapOvr>
    <a:masterClrMapping/>
  </p:clrMapOvr>
  <mc:AlternateContent xmlns:mc="http://schemas.openxmlformats.org/markup-compatibility/2006">
    <mc:Choice xmlns:p14="http://schemas.microsoft.com/office/powerpoint/2010/main" Requires="p14">
      <p:transition spd="slow" p14:dur="2000" advTm="54714"/>
    </mc:Choice>
    <mc:Fallback>
      <p:transition spd="slow" advTm="54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26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C2F79-7097-70E3-CA26-BB45542005A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5380A51-09CB-16A1-109F-08A845862E6E}"/>
              </a:ext>
            </a:extLst>
          </p:cNvPr>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4" name="Rectangle 3">
            <a:extLst>
              <a:ext uri="{FF2B5EF4-FFF2-40B4-BE49-F238E27FC236}">
                <a16:creationId xmlns:a16="http://schemas.microsoft.com/office/drawing/2014/main" id="{A1348D3C-615D-CC5E-E36F-94B940E5FACC}"/>
              </a:ext>
            </a:extLst>
          </p:cNvPr>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7" name="Rectangle 6">
            <a:extLst>
              <a:ext uri="{FF2B5EF4-FFF2-40B4-BE49-F238E27FC236}">
                <a16:creationId xmlns:a16="http://schemas.microsoft.com/office/drawing/2014/main" id="{CD70B5AD-CD53-3AED-27E8-10696BCB6D9B}"/>
              </a:ext>
            </a:extLst>
          </p:cNvPr>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AC8051-82AE-94BE-8280-90ED30C67B4B}"/>
                  </a:ext>
                </a:extLst>
              </p:cNvPr>
              <p:cNvSpPr txBox="1"/>
              <p:nvPr/>
            </p:nvSpPr>
            <p:spPr>
              <a:xfrm>
                <a:off x="457199" y="976791"/>
                <a:ext cx="5486400" cy="836126"/>
              </a:xfrm>
              <a:prstGeom prst="rect">
                <a:avLst/>
              </a:prstGeom>
              <a:noFill/>
            </p:spPr>
            <p:txBody>
              <a:bodyPr wrap="square">
                <a:spAutoFit/>
              </a:bodyPr>
              <a:lstStyle/>
              <a:p>
                <a:pPr>
                  <a:spcAft>
                    <a:spcPts val="960"/>
                  </a:spcAft>
                  <a:defRPr sz="1600">
                    <a:solidFill>
                      <a:srgbClr val="000000"/>
                    </a:solidFill>
                    <a:latin typeface="Times New Roman"/>
                    <a:ea typeface="MS ゴシック"/>
                  </a:defRPr>
                </a:pPr>
                <a:r>
                  <a:rPr lang="en-US" altLang="ja-JP" sz="2000" dirty="0">
                    <a:ea typeface="MS ゴシック"/>
                  </a:rPr>
                  <a:t>Cross-validation of </a:t>
                </a:r>
                <a14:m>
                  <m:oMath xmlns:m="http://schemas.openxmlformats.org/officeDocument/2006/math">
                    <m:r>
                      <a:rPr lang="ja-JP" altLang="en-US" sz="2000" i="1">
                        <a:latin typeface="Cambria Math" panose="02040503050406030204" pitchFamily="18" charset="0"/>
                        <a:ea typeface="MS ゴシック"/>
                      </a:rPr>
                      <m:t>𝐴</m:t>
                    </m:r>
                    <m:r>
                      <a:rPr lang="en-US" altLang="ja-JP" sz="2000" i="1">
                        <a:latin typeface="Cambria Math" panose="02040503050406030204" pitchFamily="18" charset="0"/>
                        <a:ea typeface="MS ゴシック"/>
                      </a:rPr>
                      <m:t>‐</m:t>
                    </m:r>
                    <m:r>
                      <a:rPr lang="ja-JP" altLang="en-US" sz="2000" i="1">
                        <a:latin typeface="Cambria Math" panose="02040503050406030204" pitchFamily="18" charset="0"/>
                        <a:ea typeface="MS ゴシック"/>
                      </a:rPr>
                      <m:t>𝜙</m:t>
                    </m:r>
                  </m:oMath>
                </a14:m>
                <a:r>
                  <a:rPr lang="ja-JP" altLang="en-US" sz="2000" dirty="0">
                    <a:latin typeface="Times New Roman"/>
                    <a:ea typeface="MS ゴシック"/>
                  </a:rPr>
                  <a:t> </a:t>
                </a:r>
                <a:r>
                  <a:rPr lang="en-US" altLang="ja-JP" sz="2000" dirty="0">
                    <a:latin typeface="Times New Roman"/>
                    <a:ea typeface="MS ゴシック"/>
                  </a:rPr>
                  <a:t>and </a:t>
                </a:r>
                <a14:m>
                  <m:oMath xmlns:m="http://schemas.openxmlformats.org/officeDocument/2006/math">
                    <m:r>
                      <m:rPr>
                        <m:sty m:val="p"/>
                      </m:rPr>
                      <a:rPr lang="en-US" altLang="ja-JP" sz="2000">
                        <a:latin typeface="Cambria Math" panose="02040503050406030204" pitchFamily="18" charset="0"/>
                        <a:ea typeface="MS ゴシック"/>
                      </a:rPr>
                      <m:t>T</m:t>
                    </m:r>
                    <m:r>
                      <a:rPr lang="en-US" altLang="ja-JP" sz="2000" i="1">
                        <a:latin typeface="Cambria Math" panose="02040503050406030204" pitchFamily="18" charset="0"/>
                        <a:ea typeface="MS ゴシック"/>
                      </a:rPr>
                      <m:t>‐</m:t>
                    </m:r>
                    <m:r>
                      <m:rPr>
                        <m:sty m:val="p"/>
                      </m:rPr>
                      <a:rPr lang="el-GR" altLang="ja-JP" sz="2000" i="1">
                        <a:latin typeface="Cambria Math" panose="02040503050406030204" pitchFamily="18" charset="0"/>
                        <a:ea typeface="Cambria Math" panose="02040503050406030204" pitchFamily="18" charset="0"/>
                      </a:rPr>
                      <m:t>Ω</m:t>
                    </m:r>
                  </m:oMath>
                </a14:m>
                <a:r>
                  <a:rPr lang="ja-JP" altLang="en-US" sz="2000" dirty="0">
                    <a:latin typeface="Times New Roman"/>
                    <a:ea typeface="MS ゴシック"/>
                  </a:rPr>
                  <a:t> </a:t>
                </a:r>
                <a:r>
                  <a:rPr lang="en-US" altLang="ja-JP" sz="2000" dirty="0">
                    <a:latin typeface="Times New Roman"/>
                    <a:ea typeface="MS ゴシック"/>
                  </a:rPr>
                  <a:t>method</a:t>
                </a:r>
                <a:endParaRPr lang="ja-JP" altLang="en-US" sz="2000" dirty="0">
                  <a:latin typeface="Times New Roman"/>
                  <a:ea typeface="MS ゴシック"/>
                </a:endParaRPr>
              </a:p>
              <a:p>
                <a:pPr>
                  <a:spcAft>
                    <a:spcPts val="960"/>
                  </a:spcAft>
                  <a:defRPr sz="1600">
                    <a:solidFill>
                      <a:srgbClr val="000000"/>
                    </a:solidFill>
                    <a:latin typeface="Times New Roman"/>
                    <a:ea typeface="MS ゴシック"/>
                  </a:defRPr>
                </a:pPr>
                <a:r>
                  <a:rPr lang="en-US" altLang="ja-JP" sz="2000" dirty="0">
                    <a:latin typeface="Times New Roman"/>
                    <a:ea typeface="MS ゴシック"/>
                  </a:rPr>
                  <a:t>Analysis: 2seconds, 181steps</a:t>
                </a:r>
              </a:p>
            </p:txBody>
          </p:sp>
        </mc:Choice>
        <mc:Fallback xmlns="">
          <p:sp>
            <p:nvSpPr>
              <p:cNvPr id="8" name="TextBox 7">
                <a:extLst>
                  <a:ext uri="{FF2B5EF4-FFF2-40B4-BE49-F238E27FC236}">
                    <a16:creationId xmlns:a16="http://schemas.microsoft.com/office/drawing/2014/main" id="{42AC8051-82AE-94BE-8280-90ED30C67B4B}"/>
                  </a:ext>
                </a:extLst>
              </p:cNvPr>
              <p:cNvSpPr txBox="1">
                <a:spLocks noRot="1" noChangeAspect="1" noMove="1" noResize="1" noEditPoints="1" noAdjustHandles="1" noChangeArrowheads="1" noChangeShapeType="1" noTextEdit="1"/>
              </p:cNvSpPr>
              <p:nvPr/>
            </p:nvSpPr>
            <p:spPr>
              <a:xfrm>
                <a:off x="457199" y="976791"/>
                <a:ext cx="5486400" cy="836126"/>
              </a:xfrm>
              <a:prstGeom prst="rect">
                <a:avLst/>
              </a:prstGeom>
              <a:blipFill>
                <a:blip r:embed="rId7"/>
                <a:stretch>
                  <a:fillRect l="-1111" t="-3650" b="-12409"/>
                </a:stretch>
              </a:blipFill>
            </p:spPr>
            <p:txBody>
              <a:bodyPr/>
              <a:lstStyle/>
              <a:p>
                <a:r>
                  <a:rPr lang="ja-JP" altLang="en-US">
                    <a:noFill/>
                  </a:rPr>
                  <a:t> </a:t>
                </a:r>
              </a:p>
            </p:txBody>
          </p:sp>
        </mc:Fallback>
      </mc:AlternateContent>
      <p:sp>
        <p:nvSpPr>
          <p:cNvPr id="2" name="テキスト ボックス 1">
            <a:extLst>
              <a:ext uri="{FF2B5EF4-FFF2-40B4-BE49-F238E27FC236}">
                <a16:creationId xmlns:a16="http://schemas.microsoft.com/office/drawing/2014/main" id="{325FEC9E-1C15-D1BC-D3AE-64B89101E575}"/>
              </a:ext>
            </a:extLst>
          </p:cNvPr>
          <p:cNvSpPr txBox="1"/>
          <p:nvPr/>
        </p:nvSpPr>
        <p:spPr>
          <a:xfrm>
            <a:off x="11696985" y="6415643"/>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9</a:t>
            </a:r>
            <a:endParaRPr kumimoji="1" lang="ja-JP" altLang="en-US" dirty="0">
              <a:latin typeface="Times New Roman" panose="02020603050405020304" pitchFamily="18" charset="0"/>
              <a:cs typeface="Times New Roman" panose="02020603050405020304" pitchFamily="18" charset="0"/>
            </a:endParaRPr>
          </a:p>
        </p:txBody>
      </p:sp>
      <p:sp>
        <p:nvSpPr>
          <p:cNvPr id="16" name="TextBox 4">
            <a:extLst>
              <a:ext uri="{FF2B5EF4-FFF2-40B4-BE49-F238E27FC236}">
                <a16:creationId xmlns:a16="http://schemas.microsoft.com/office/drawing/2014/main" id="{2671C259-B274-F00E-3CBC-26B2BF6D826B}"/>
              </a:ext>
            </a:extLst>
          </p:cNvPr>
          <p:cNvSpPr txBox="1"/>
          <p:nvPr/>
        </p:nvSpPr>
        <p:spPr>
          <a:xfrm>
            <a:off x="457200" y="256032"/>
            <a:ext cx="7018781" cy="523220"/>
          </a:xfrm>
          <a:prstGeom prst="rect">
            <a:avLst/>
          </a:prstGeom>
          <a:noFill/>
        </p:spPr>
        <p:txBody>
          <a:bodyPr wrap="none">
            <a:spAutoFit/>
          </a:bodyPr>
          <a:lstStyle/>
          <a:p>
            <a:pPr>
              <a:defRPr sz="2800" b="1">
                <a:solidFill>
                  <a:srgbClr val="FFFFFF"/>
                </a:solidFill>
                <a:latin typeface="Times New Roman"/>
                <a:ea typeface="MS Pゴシック"/>
              </a:defRPr>
            </a:pPr>
            <a:r>
              <a:rPr lang="en-US" dirty="0">
                <a:latin typeface="Times New Roman"/>
                <a:ea typeface="MS Pゴシック"/>
              </a:rPr>
              <a:t>Example:</a:t>
            </a:r>
            <a:r>
              <a:rPr lang="ja-JP" altLang="en-US" dirty="0">
                <a:latin typeface="Times New Roman"/>
                <a:ea typeface="MS Pゴシック"/>
              </a:rPr>
              <a:t> </a:t>
            </a:r>
            <a:r>
              <a:rPr lang="en-US" altLang="ja-JP" dirty="0">
                <a:latin typeface="Times New Roman"/>
                <a:ea typeface="MS Pゴシック"/>
              </a:rPr>
              <a:t>Rotating</a:t>
            </a:r>
            <a:r>
              <a:rPr lang="ja-JP" altLang="en-US" dirty="0">
                <a:latin typeface="Times New Roman"/>
                <a:ea typeface="MS Pゴシック"/>
              </a:rPr>
              <a:t> </a:t>
            </a:r>
            <a:r>
              <a:rPr lang="en-US" altLang="ja-JP" dirty="0">
                <a:latin typeface="Times New Roman"/>
                <a:ea typeface="MS Pゴシック"/>
              </a:rPr>
              <a:t>and</a:t>
            </a:r>
            <a:r>
              <a:rPr lang="ja-JP" altLang="en-US" dirty="0">
                <a:latin typeface="Times New Roman"/>
                <a:ea typeface="MS Pゴシック"/>
              </a:rPr>
              <a:t> </a:t>
            </a:r>
            <a:r>
              <a:rPr lang="en-US" altLang="ja-JP" dirty="0">
                <a:latin typeface="Times New Roman"/>
                <a:ea typeface="MS Pゴシック"/>
              </a:rPr>
              <a:t>Translating</a:t>
            </a:r>
            <a:r>
              <a:rPr lang="ja-JP" altLang="en-US" dirty="0">
                <a:latin typeface="Times New Roman"/>
                <a:ea typeface="MS Pゴシック"/>
              </a:rPr>
              <a:t> </a:t>
            </a:r>
            <a:r>
              <a:rPr lang="en-US" altLang="ja-JP" dirty="0">
                <a:latin typeface="Times New Roman"/>
                <a:ea typeface="MS Pゴシック"/>
              </a:rPr>
              <a:t>magnet</a:t>
            </a:r>
            <a:endParaRPr dirty="0">
              <a:latin typeface="Times New Roman"/>
              <a:ea typeface="MS Pゴシック"/>
            </a:endParaRPr>
          </a:p>
        </p:txBody>
      </p:sp>
      <p:sp>
        <p:nvSpPr>
          <p:cNvPr id="17" name="テキスト ボックス 16">
            <a:extLst>
              <a:ext uri="{FF2B5EF4-FFF2-40B4-BE49-F238E27FC236}">
                <a16:creationId xmlns:a16="http://schemas.microsoft.com/office/drawing/2014/main" id="{46F6082C-633F-E4A5-ACB6-176762512D23}"/>
              </a:ext>
            </a:extLst>
          </p:cNvPr>
          <p:cNvSpPr txBox="1"/>
          <p:nvPr/>
        </p:nvSpPr>
        <p:spPr>
          <a:xfrm>
            <a:off x="7676128" y="5523728"/>
            <a:ext cx="2697018" cy="461665"/>
          </a:xfrm>
          <a:prstGeom prst="rect">
            <a:avLst/>
          </a:prstGeom>
          <a:noFill/>
        </p:spPr>
        <p:txBody>
          <a:bodyPr wrap="square" rtlCol="0">
            <a:spAutoFit/>
          </a:bodyPr>
          <a:lstStyle/>
          <a:p>
            <a:pPr algn="ctr"/>
            <a:r>
              <a:rPr kumimoji="1" lang="en-US" altLang="ja-JP" sz="2400" dirty="0">
                <a:latin typeface="Times" panose="02020603050405020304" pitchFamily="18" charset="0"/>
                <a:ea typeface="ＭＳ ゴシック" panose="020B0609070205080204" pitchFamily="49" charset="-128"/>
                <a:cs typeface="Times" panose="02020603050405020304" pitchFamily="18" charset="0"/>
              </a:rPr>
              <a:t>Target</a:t>
            </a:r>
            <a:r>
              <a:rPr kumimoji="1" lang="ja-JP" altLang="en-US" sz="2400" dirty="0">
                <a:latin typeface="Times" panose="02020603050405020304" pitchFamily="18" charset="0"/>
                <a:ea typeface="ＭＳ ゴシック" panose="020B0609070205080204" pitchFamily="49" charset="-128"/>
                <a:cs typeface="Times" panose="02020603050405020304" pitchFamily="18" charset="0"/>
              </a:rPr>
              <a:t> </a:t>
            </a:r>
            <a:r>
              <a:rPr kumimoji="1" lang="en-US" altLang="ja-JP" sz="2400" dirty="0">
                <a:latin typeface="Times" panose="02020603050405020304" pitchFamily="18" charset="0"/>
                <a:ea typeface="ＭＳ ゴシック" panose="020B0609070205080204" pitchFamily="49" charset="-128"/>
                <a:cs typeface="Times" panose="02020603050405020304" pitchFamily="18" charset="0"/>
              </a:rPr>
              <a:t>model</a:t>
            </a:r>
            <a:endParaRPr kumimoji="1" lang="ja-JP" altLang="en-US" sz="2400" dirty="0">
              <a:latin typeface="Times" panose="02020603050405020304" pitchFamily="18" charset="0"/>
              <a:ea typeface="ＭＳ ゴシック" panose="020B0609070205080204" pitchFamily="49" charset="-128"/>
              <a:cs typeface="Times" panose="02020603050405020304" pitchFamily="18" charset="0"/>
            </a:endParaRPr>
          </a:p>
        </p:txBody>
      </p:sp>
      <p:graphicFrame>
        <p:nvGraphicFramePr>
          <p:cNvPr id="18" name="Table 8">
            <a:extLst>
              <a:ext uri="{FF2B5EF4-FFF2-40B4-BE49-F238E27FC236}">
                <a16:creationId xmlns:a16="http://schemas.microsoft.com/office/drawing/2014/main" id="{0197344B-7160-83B0-7EA1-1EF744AEDF3D}"/>
              </a:ext>
            </a:extLst>
          </p:cNvPr>
          <p:cNvGraphicFramePr>
            <a:graphicFrameLocks noGrp="1"/>
          </p:cNvGraphicFramePr>
          <p:nvPr>
            <p:extLst>
              <p:ext uri="{D42A27DB-BD31-4B8C-83A1-F6EECF244321}">
                <p14:modId xmlns:p14="http://schemas.microsoft.com/office/powerpoint/2010/main" val="1500541410"/>
              </p:ext>
            </p:extLst>
          </p:nvPr>
        </p:nvGraphicFramePr>
        <p:xfrm>
          <a:off x="241129" y="2631392"/>
          <a:ext cx="5702470" cy="3078480"/>
        </p:xfrm>
        <a:graphic>
          <a:graphicData uri="http://schemas.openxmlformats.org/drawingml/2006/table">
            <a:tbl>
              <a:tblPr firstRow="1" bandRow="1">
                <a:tableStyleId>{5C22544A-7EE6-4342-B048-85BDC9FD1C3A}</a:tableStyleId>
              </a:tblPr>
              <a:tblGrid>
                <a:gridCol w="1425618">
                  <a:extLst>
                    <a:ext uri="{9D8B030D-6E8A-4147-A177-3AD203B41FA5}">
                      <a16:colId xmlns:a16="http://schemas.microsoft.com/office/drawing/2014/main" val="20000"/>
                    </a:ext>
                  </a:extLst>
                </a:gridCol>
                <a:gridCol w="1900823">
                  <a:extLst>
                    <a:ext uri="{9D8B030D-6E8A-4147-A177-3AD203B41FA5}">
                      <a16:colId xmlns:a16="http://schemas.microsoft.com/office/drawing/2014/main" val="20001"/>
                    </a:ext>
                  </a:extLst>
                </a:gridCol>
                <a:gridCol w="2376029">
                  <a:extLst>
                    <a:ext uri="{9D8B030D-6E8A-4147-A177-3AD203B41FA5}">
                      <a16:colId xmlns:a16="http://schemas.microsoft.com/office/drawing/2014/main" val="20002"/>
                    </a:ext>
                  </a:extLst>
                </a:gridCol>
              </a:tblGrid>
              <a:tr h="379120">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Items</a:t>
                      </a:r>
                      <a:endParaRPr sz="2000" dirty="0">
                        <a:latin typeface="Times" panose="02020603050405020304" pitchFamily="18" charset="0"/>
                        <a:cs typeface="Times" panose="02020603050405020304" pitchFamily="18" charset="0"/>
                      </a:endParaRPr>
                    </a:p>
                  </a:txBody>
                  <a:tcPr anchor="ctr">
                    <a:solidFill>
                      <a:srgbClr val="003366"/>
                    </a:solidFill>
                  </a:tcPr>
                </a:tc>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Parameter</a:t>
                      </a:r>
                      <a:endParaRPr sz="2000" dirty="0">
                        <a:latin typeface="Times" panose="02020603050405020304" pitchFamily="18" charset="0"/>
                        <a:cs typeface="Times" panose="02020603050405020304" pitchFamily="18" charset="0"/>
                      </a:endParaRPr>
                    </a:p>
                  </a:txBody>
                  <a:tcPr anchor="ctr">
                    <a:solidFill>
                      <a:srgbClr val="003366"/>
                    </a:solidFill>
                  </a:tcPr>
                </a:tc>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Value</a:t>
                      </a:r>
                      <a:endParaRPr sz="2000" dirty="0">
                        <a:latin typeface="Times" panose="02020603050405020304" pitchFamily="18" charset="0"/>
                        <a:cs typeface="Times" panose="02020603050405020304" pitchFamily="18" charset="0"/>
                      </a:endParaRPr>
                    </a:p>
                  </a:txBody>
                  <a:tcPr anchor="ctr">
                    <a:solidFill>
                      <a:srgbClr val="003366"/>
                    </a:solidFill>
                  </a:tcPr>
                </a:tc>
                <a:extLst>
                  <a:ext uri="{0D108BD9-81ED-4DB2-BD59-A6C34878D82A}">
                    <a16:rowId xmlns:a16="http://schemas.microsoft.com/office/drawing/2014/main" val="10000"/>
                  </a:ext>
                </a:extLst>
              </a:tr>
              <a:tr h="379120">
                <a:tc>
                  <a:txBody>
                    <a:bodyPr/>
                    <a:lstStyle/>
                    <a:p>
                      <a:pPr algn="ctr">
                        <a:defRPr sz="1300">
                          <a:solidFill>
                            <a:srgbClr val="000000"/>
                          </a:solidFill>
                        </a:defRPr>
                      </a:pPr>
                      <a:r>
                        <a:rPr lang="en-US" altLang="ja-JP" sz="2000" dirty="0">
                          <a:latin typeface="Times" panose="02020603050405020304" pitchFamily="18" charset="0"/>
                          <a:cs typeface="Times" panose="02020603050405020304" pitchFamily="18" charset="0"/>
                        </a:rPr>
                        <a:t>PM</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Remanence</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0.2 T</a:t>
                      </a:r>
                    </a:p>
                  </a:txBody>
                  <a:tcPr anchor="ctr">
                    <a:solidFill>
                      <a:srgbClr val="F0F8FF"/>
                    </a:solidFill>
                  </a:tcPr>
                </a:tc>
                <a:extLst>
                  <a:ext uri="{0D108BD9-81ED-4DB2-BD59-A6C34878D82A}">
                    <a16:rowId xmlns:a16="http://schemas.microsoft.com/office/drawing/2014/main" val="10001"/>
                  </a:ext>
                </a:extLst>
              </a:tr>
              <a:tr h="379120">
                <a:tc>
                  <a:txBody>
                    <a:bodyPr/>
                    <a:lstStyle/>
                    <a:p>
                      <a:pPr algn="ctr">
                        <a:defRPr sz="1300">
                          <a:solidFill>
                            <a:srgbClr val="000000"/>
                          </a:solidFill>
                        </a:defRPr>
                      </a:pPr>
                      <a:endParaRPr sz="2000"/>
                    </a:p>
                  </a:txBody>
                  <a:tcPr anchor="ct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Dimensions</a:t>
                      </a:r>
                      <a:endParaRPr sz="2000" dirty="0">
                        <a:latin typeface="Times" panose="02020603050405020304" pitchFamily="18" charset="0"/>
                        <a:cs typeface="Times" panose="02020603050405020304" pitchFamily="18" charset="0"/>
                      </a:endParaRPr>
                    </a:p>
                  </a:txBody>
                  <a:tcPr anchor="ct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1×1×1 mm³</a:t>
                      </a:r>
                    </a:p>
                  </a:txBody>
                  <a:tcPr anchor="ctr"/>
                </a:tc>
                <a:extLst>
                  <a:ext uri="{0D108BD9-81ED-4DB2-BD59-A6C34878D82A}">
                    <a16:rowId xmlns:a16="http://schemas.microsoft.com/office/drawing/2014/main" val="10002"/>
                  </a:ext>
                </a:extLst>
              </a:tr>
              <a:tr h="379120">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Copper plate</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lang="en-US" altLang="ja-JP" sz="2000" dirty="0">
                          <a:latin typeface="Times" panose="02020603050405020304" pitchFamily="18" charset="0"/>
                          <a:cs typeface="Times" panose="02020603050405020304" pitchFamily="18" charset="0"/>
                        </a:rPr>
                        <a:t>Dimensions</a:t>
                      </a:r>
                      <a:endParaRPr sz="2000" dirty="0"/>
                    </a:p>
                  </a:txBody>
                  <a:tcPr anchor="ctr">
                    <a:solidFill>
                      <a:srgbClr val="F0F8FF"/>
                    </a:solidFill>
                  </a:tcP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12×12×0.5 mm³</a:t>
                      </a:r>
                    </a:p>
                  </a:txBody>
                  <a:tcPr anchor="ctr">
                    <a:solidFill>
                      <a:srgbClr val="F0F8FF"/>
                    </a:solidFill>
                  </a:tcPr>
                </a:tc>
                <a:extLst>
                  <a:ext uri="{0D108BD9-81ED-4DB2-BD59-A6C34878D82A}">
                    <a16:rowId xmlns:a16="http://schemas.microsoft.com/office/drawing/2014/main" val="10003"/>
                  </a:ext>
                </a:extLst>
              </a:tr>
              <a:tr h="379120">
                <a:tc>
                  <a:txBody>
                    <a:bodyPr/>
                    <a:lstStyle/>
                    <a:p>
                      <a:pPr algn="ctr">
                        <a:defRPr sz="1300">
                          <a:solidFill>
                            <a:srgbClr val="000000"/>
                          </a:solidFill>
                        </a:defRPr>
                      </a:pPr>
                      <a:endParaRPr sz="2000"/>
                    </a:p>
                  </a:txBody>
                  <a:tcPr anchor="ct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Conductivity</a:t>
                      </a:r>
                      <a:r>
                        <a:rPr sz="2000" dirty="0"/>
                        <a:t> </a:t>
                      </a:r>
                      <a:r>
                        <a:rPr sz="2000" dirty="0">
                          <a:latin typeface="Times New Roman" panose="02020603050405020304" pitchFamily="18" charset="0"/>
                          <a:cs typeface="Times New Roman" panose="02020603050405020304" pitchFamily="18" charset="0"/>
                        </a:rPr>
                        <a:t>σ</a:t>
                      </a:r>
                    </a:p>
                  </a:txBody>
                  <a:tcPr anchor="ct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5.8×10⁷ S/m</a:t>
                      </a:r>
                    </a:p>
                  </a:txBody>
                  <a:tcPr anchor="ctr"/>
                </a:tc>
                <a:extLst>
                  <a:ext uri="{0D108BD9-81ED-4DB2-BD59-A6C34878D82A}">
                    <a16:rowId xmlns:a16="http://schemas.microsoft.com/office/drawing/2014/main" val="10004"/>
                  </a:ext>
                </a:extLst>
              </a:tr>
              <a:tr h="379120">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PM motion</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Translation</a:t>
                      </a:r>
                      <a:endParaRPr sz="2000" dirty="0">
                        <a:latin typeface="Times" panose="02020603050405020304" pitchFamily="18" charset="0"/>
                        <a:cs typeface="Times" panose="02020603050405020304" pitchFamily="18" charset="0"/>
                      </a:endParaRPr>
                    </a:p>
                  </a:txBody>
                  <a:tcPr anchor="ctr">
                    <a:solidFill>
                      <a:srgbClr val="F0F8FF"/>
                    </a:solidFill>
                  </a:tcPr>
                </a:tc>
                <a:tc>
                  <a:txBody>
                    <a:bodyPr/>
                    <a:lstStyle/>
                    <a:p>
                      <a:pPr algn="ctr">
                        <a:defRPr sz="1300">
                          <a:solidFill>
                            <a:srgbClr val="000000"/>
                          </a:solidFill>
                        </a:defRPr>
                      </a:pPr>
                      <a:r>
                        <a:rPr sz="2000" dirty="0">
                          <a:latin typeface="Times New Roman" panose="02020603050405020304" pitchFamily="18" charset="0"/>
                          <a:cs typeface="Times New Roman" panose="02020603050405020304" pitchFamily="18" charset="0"/>
                        </a:rPr>
                        <a:t>X: -6→4 mm</a:t>
                      </a:r>
                    </a:p>
                  </a:txBody>
                  <a:tcPr anchor="ctr">
                    <a:solidFill>
                      <a:srgbClr val="F0F8FF"/>
                    </a:solidFill>
                  </a:tcPr>
                </a:tc>
                <a:extLst>
                  <a:ext uri="{0D108BD9-81ED-4DB2-BD59-A6C34878D82A}">
                    <a16:rowId xmlns:a16="http://schemas.microsoft.com/office/drawing/2014/main" val="10005"/>
                  </a:ext>
                </a:extLst>
              </a:tr>
              <a:tr h="379120">
                <a:tc>
                  <a:txBody>
                    <a:bodyPr/>
                    <a:lstStyle/>
                    <a:p>
                      <a:pPr algn="ctr">
                        <a:defRPr sz="1300">
                          <a:solidFill>
                            <a:srgbClr val="000000"/>
                          </a:solidFill>
                        </a:defRPr>
                      </a:pPr>
                      <a:endParaRPr sz="2000" dirty="0"/>
                    </a:p>
                  </a:txBody>
                  <a:tcPr anchor="ctr"/>
                </a:tc>
                <a:tc>
                  <a:txBody>
                    <a:bodyPr/>
                    <a:lstStyle/>
                    <a:p>
                      <a:pPr algn="ctr">
                        <a:defRPr sz="1300">
                          <a:solidFill>
                            <a:srgbClr val="000000"/>
                          </a:solidFill>
                        </a:defRPr>
                      </a:pPr>
                      <a:r>
                        <a:rPr lang="en-US" sz="2000" dirty="0">
                          <a:latin typeface="Times" panose="02020603050405020304" pitchFamily="18" charset="0"/>
                          <a:cs typeface="Times" panose="02020603050405020304" pitchFamily="18" charset="0"/>
                        </a:rPr>
                        <a:t>Rotation</a:t>
                      </a:r>
                      <a:endParaRPr sz="2000" dirty="0">
                        <a:latin typeface="Times" panose="02020603050405020304" pitchFamily="18" charset="0"/>
                        <a:cs typeface="Times" panose="02020603050405020304" pitchFamily="18" charset="0"/>
                      </a:endParaRPr>
                    </a:p>
                  </a:txBody>
                  <a:tcPr anchor="ctr"/>
                </a:tc>
                <a:tc>
                  <a:txBody>
                    <a:bodyPr/>
                    <a:lstStyle/>
                    <a:p>
                      <a:pPr algn="ctr">
                        <a:defRPr sz="1300">
                          <a:solidFill>
                            <a:srgbClr val="000000"/>
                          </a:solidFill>
                        </a:defRPr>
                      </a:pPr>
                      <a:r>
                        <a:rPr lang="en-US" sz="2000" dirty="0">
                          <a:latin typeface="Times New Roman" panose="02020603050405020304" pitchFamily="18" charset="0"/>
                          <a:cs typeface="Times New Roman" panose="02020603050405020304" pitchFamily="18" charset="0"/>
                        </a:rPr>
                        <a:t>720° about Z-axis</a:t>
                      </a:r>
                      <a:endParaRPr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
        <p:nvSpPr>
          <p:cNvPr id="19" name="Audio 19">
            <a:hlinkClick r:id="" action="ppaction://media"/>
          </p:cNvPr>
          <p:cNvSpPr>
            <a:spLocks noGrp="1"/>
          </p:cNvSpPr>
          <p:nvPr/>
        </p:nvSpPr>
        <p:spPr>
          <a:xfrm>
            <a:off x="-914400" y="-914400"/>
            <a:ext cx="914400" cy="914400"/>
          </a:xfrm>
          <a:prstGeom prst="rect">
            <a:avLst/>
          </a:prstGeom>
        </p:spPr>
        <p:txBody>
          <a:bodyPr/>
          <a:lstStyle/>
          <a:p>
            <a:endParaRPr lang="ja-JP" altLang="en-US"/>
          </a:p>
        </p:txBody>
      </p:sp>
      <p:pic>
        <p:nvPicPr>
          <p:cNvPr id="5" name="radia_mcp_audio_13">
            <a:hlinkClick r:id="" action="ppaction://media"/>
            <a:extLst>
              <a:ext uri="{FF2B5EF4-FFF2-40B4-BE49-F238E27FC236}">
                <a16:creationId xmlns:a16="http://schemas.microsoft.com/office/drawing/2014/main" id="{6633F48D-27E9-0BDA-FFEC-5D30D4829A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0" cy="0"/>
          </a:xfrm>
          <a:prstGeom prst="rect">
            <a:avLst/>
          </a:prstGeom>
        </p:spPr>
      </p:pic>
    </p:spTree>
    <p:extLst>
      <p:ext uri="{BB962C8B-B14F-4D97-AF65-F5344CB8AC3E}">
        <p14:creationId xmlns:p14="http://schemas.microsoft.com/office/powerpoint/2010/main" val="106603880"/>
      </p:ext>
    </p:extLst>
  </p:cSld>
  <p:clrMapOvr>
    <a:masterClrMapping/>
  </p:clrMapOvr>
  <mc:AlternateContent xmlns:mc="http://schemas.openxmlformats.org/markup-compatibility/2006">
    <mc:Choice xmlns:p14="http://schemas.microsoft.com/office/powerpoint/2010/main" Requires="p14">
      <p:transition spd="slow" p14:dur="2000" advTm="41538"/>
    </mc:Choice>
    <mc:Fallback>
      <p:transition spd="slow" advTm="41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0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4" name="Rectangle 3"/>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7" name="Rectangle 6"/>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graphicFrame>
        <p:nvGraphicFramePr>
          <p:cNvPr id="12" name="Table 11"/>
          <p:cNvGraphicFramePr>
            <a:graphicFrameLocks noGrp="1"/>
          </p:cNvGraphicFramePr>
          <p:nvPr/>
        </p:nvGraphicFramePr>
        <p:xfrm>
          <a:off x="7040880" y="5450958"/>
          <a:ext cx="4114800" cy="1188720"/>
        </p:xfrm>
        <a:graphic>
          <a:graphicData uri="http://schemas.openxmlformats.org/drawingml/2006/table">
            <a:tbl>
              <a:tblPr firstRow="1" bandRow="1">
                <a:tableStyleId>{5C22544A-7EE6-4342-B048-85BDC9FD1C3A}</a:tableStyleId>
              </a:tblPr>
              <a:tblGrid>
                <a:gridCol w="2161805">
                  <a:extLst>
                    <a:ext uri="{9D8B030D-6E8A-4147-A177-3AD203B41FA5}">
                      <a16:colId xmlns:a16="http://schemas.microsoft.com/office/drawing/2014/main" val="20000"/>
                    </a:ext>
                  </a:extLst>
                </a:gridCol>
                <a:gridCol w="1952995">
                  <a:extLst>
                    <a:ext uri="{9D8B030D-6E8A-4147-A177-3AD203B41FA5}">
                      <a16:colId xmlns:a16="http://schemas.microsoft.com/office/drawing/2014/main" val="20001"/>
                    </a:ext>
                  </a:extLst>
                </a:gridCol>
              </a:tblGrid>
              <a:tr h="304800">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Physical values</a:t>
                      </a:r>
                      <a:endParaRPr sz="2000" dirty="0">
                        <a:latin typeface="Times" panose="02020603050405020304" pitchFamily="18" charset="0"/>
                        <a:cs typeface="Times" panose="02020603050405020304" pitchFamily="18" charset="0"/>
                      </a:endParaRPr>
                    </a:p>
                  </a:txBody>
                  <a:tcPr anchor="ctr">
                    <a:solidFill>
                      <a:srgbClr val="003366"/>
                    </a:solidFill>
                  </a:tcPr>
                </a:tc>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MRE</a:t>
                      </a:r>
                      <a:endParaRPr sz="2000" dirty="0">
                        <a:latin typeface="Times" panose="02020603050405020304" pitchFamily="18" charset="0"/>
                        <a:cs typeface="Times" panose="02020603050405020304" pitchFamily="18" charset="0"/>
                      </a:endParaRPr>
                    </a:p>
                  </a:txBody>
                  <a:tcPr anchor="ctr">
                    <a:solidFill>
                      <a:srgbClr val="003366"/>
                    </a:solidFill>
                  </a:tcPr>
                </a:tc>
                <a:extLst>
                  <a:ext uri="{0D108BD9-81ED-4DB2-BD59-A6C34878D82A}">
                    <a16:rowId xmlns:a16="http://schemas.microsoft.com/office/drawing/2014/main" val="10000"/>
                  </a:ext>
                </a:extLst>
              </a:tr>
              <a:tr h="304800">
                <a:tc>
                  <a:txBody>
                    <a:bodyPr/>
                    <a:lstStyle/>
                    <a:p>
                      <a:pPr algn="ctr">
                        <a:defRPr sz="1300">
                          <a:solidFill>
                            <a:srgbClr val="000000"/>
                          </a:solidFill>
                        </a:defRPr>
                      </a:pPr>
                      <a:r>
                        <a:rPr kumimoji="1" lang="en-US" altLang="ja-JP" sz="2000" dirty="0">
                          <a:latin typeface="Times" panose="02020603050405020304" pitchFamily="18" charset="0"/>
                          <a:cs typeface="Times" panose="02020603050405020304" pitchFamily="18" charset="0"/>
                        </a:rPr>
                        <a:t>Joule loss </a:t>
                      </a:r>
                      <a:r>
                        <a:rPr sz="2000" dirty="0">
                          <a:latin typeface="Times New Roman" panose="02020603050405020304" pitchFamily="18" charset="0"/>
                          <a:cs typeface="Times New Roman" panose="02020603050405020304" pitchFamily="18" charset="0"/>
                        </a:rPr>
                        <a:t>P</a:t>
                      </a:r>
                    </a:p>
                  </a:txBody>
                  <a:tcPr anchor="ctr">
                    <a:solidFill>
                      <a:srgbClr val="F0F8FF"/>
                    </a:solidFill>
                  </a:tcPr>
                </a:tc>
                <a:tc>
                  <a:txBody>
                    <a:bodyPr/>
                    <a:lstStyle/>
                    <a:p>
                      <a:pPr algn="ctr">
                        <a:defRPr sz="1300">
                          <a:solidFill>
                            <a:srgbClr val="000000"/>
                          </a:solidFill>
                        </a:defRPr>
                      </a:pPr>
                      <a:r>
                        <a:rPr lang="en-US" sz="2000" dirty="0">
                          <a:latin typeface="Times New Roman" panose="02020603050405020304" pitchFamily="18" charset="0"/>
                          <a:cs typeface="Times New Roman" panose="02020603050405020304" pitchFamily="18" charset="0"/>
                        </a:rPr>
                        <a:t>0</a:t>
                      </a:r>
                      <a:r>
                        <a:rPr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21</a:t>
                      </a:r>
                      <a:r>
                        <a:rPr sz="2000" dirty="0">
                          <a:latin typeface="Times New Roman" panose="02020603050405020304" pitchFamily="18" charset="0"/>
                          <a:cs typeface="Times New Roman" panose="02020603050405020304" pitchFamily="18" charset="0"/>
                        </a:rPr>
                        <a:t>%</a:t>
                      </a:r>
                    </a:p>
                  </a:txBody>
                  <a:tcPr anchor="ctr">
                    <a:solidFill>
                      <a:srgbClr val="F0F8FF"/>
                    </a:solidFill>
                  </a:tcPr>
                </a:tc>
                <a:extLst>
                  <a:ext uri="{0D108BD9-81ED-4DB2-BD59-A6C34878D82A}">
                    <a16:rowId xmlns:a16="http://schemas.microsoft.com/office/drawing/2014/main" val="10001"/>
                  </a:ext>
                </a:extLst>
              </a:tr>
              <a:tr h="304800">
                <a:tc>
                  <a:txBody>
                    <a:bodyPr/>
                    <a:lstStyle/>
                    <a:p>
                      <a:pPr algn="ctr">
                        <a:defRPr sz="1300">
                          <a:solidFill>
                            <a:srgbClr val="000000"/>
                          </a:solidFill>
                        </a:defRPr>
                      </a:pPr>
                      <a:r>
                        <a:rPr kumimoji="1" lang="en-US" altLang="ja-JP" sz="2000" dirty="0">
                          <a:latin typeface="Times" panose="02020603050405020304" pitchFamily="18" charset="0"/>
                          <a:cs typeface="Times" panose="02020603050405020304" pitchFamily="18" charset="0"/>
                        </a:rPr>
                        <a:t>Lorentz force </a:t>
                      </a:r>
                      <a:r>
                        <a:rPr sz="2000" dirty="0"/>
                        <a:t> </a:t>
                      </a:r>
                      <a:r>
                        <a:rPr sz="2000" dirty="0">
                          <a:latin typeface="Times New Roman" panose="02020603050405020304" pitchFamily="18" charset="0"/>
                          <a:cs typeface="Times New Roman" panose="02020603050405020304" pitchFamily="18" charset="0"/>
                        </a:rPr>
                        <a:t>|F|</a:t>
                      </a:r>
                    </a:p>
                  </a:txBody>
                  <a:tcPr anchor="ctr"/>
                </a:tc>
                <a:tc>
                  <a:txBody>
                    <a:bodyPr/>
                    <a:lstStyle/>
                    <a:p>
                      <a:pPr algn="ctr">
                        <a:defRPr sz="1300">
                          <a:solidFill>
                            <a:srgbClr val="000000"/>
                          </a:solidFill>
                        </a:defRPr>
                      </a:pPr>
                      <a:r>
                        <a:rPr lang="en-US" sz="2000" dirty="0">
                          <a:latin typeface="Times New Roman" panose="02020603050405020304" pitchFamily="18" charset="0"/>
                          <a:cs typeface="Times New Roman" panose="02020603050405020304" pitchFamily="18" charset="0"/>
                        </a:rPr>
                        <a:t>0</a:t>
                      </a:r>
                      <a:r>
                        <a:rPr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11</a:t>
                      </a:r>
                      <a:r>
                        <a:rPr sz="2000" dirty="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10002"/>
                  </a:ext>
                </a:extLst>
              </a:tr>
            </a:tbl>
          </a:graphicData>
        </a:graphic>
      </p:graphicFrame>
      <p:sp>
        <p:nvSpPr>
          <p:cNvPr id="14" name="テキスト ボックス 13">
            <a:extLst>
              <a:ext uri="{FF2B5EF4-FFF2-40B4-BE49-F238E27FC236}">
                <a16:creationId xmlns:a16="http://schemas.microsoft.com/office/drawing/2014/main" id="{3C0CE4A4-61B3-612F-8642-0AED81C6E798}"/>
              </a:ext>
            </a:extLst>
          </p:cNvPr>
          <p:cNvSpPr txBox="1"/>
          <p:nvPr/>
        </p:nvSpPr>
        <p:spPr>
          <a:xfrm>
            <a:off x="1513184" y="4919520"/>
            <a:ext cx="3333136" cy="400110"/>
          </a:xfrm>
          <a:prstGeom prst="rect">
            <a:avLst/>
          </a:prstGeom>
          <a:noFill/>
        </p:spPr>
        <p:txBody>
          <a:bodyPr wrap="square" rtlCol="0">
            <a:spAutoFit/>
          </a:bodyPr>
          <a:lstStyle/>
          <a:p>
            <a:pPr algn="ctr"/>
            <a:r>
              <a:rPr kumimoji="1" lang="en-US" altLang="ja-JP" sz="2000" dirty="0">
                <a:latin typeface="Times" panose="02020603050405020304" pitchFamily="18" charset="0"/>
                <a:cs typeface="Times" panose="02020603050405020304" pitchFamily="18" charset="0"/>
              </a:rPr>
              <a:t>Joule loss vs. Time</a:t>
            </a:r>
            <a:endParaRPr kumimoji="1" lang="ja-JP" altLang="en-US" sz="2000" dirty="0">
              <a:latin typeface="Times" panose="02020603050405020304" pitchFamily="18" charset="0"/>
              <a:cs typeface="Times" panose="02020603050405020304" pitchFamily="18" charset="0"/>
            </a:endParaRPr>
          </a:p>
        </p:txBody>
      </p:sp>
      <p:sp>
        <p:nvSpPr>
          <p:cNvPr id="2" name="テキスト ボックス 1">
            <a:extLst>
              <a:ext uri="{FF2B5EF4-FFF2-40B4-BE49-F238E27FC236}">
                <a16:creationId xmlns:a16="http://schemas.microsoft.com/office/drawing/2014/main" id="{5AD75AC2-F8BC-A4B5-8AFE-E65B568ED79E}"/>
              </a:ext>
            </a:extLst>
          </p:cNvPr>
          <p:cNvSpPr txBox="1"/>
          <p:nvPr/>
        </p:nvSpPr>
        <p:spPr>
          <a:xfrm>
            <a:off x="11696985" y="6415643"/>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10</a:t>
            </a:r>
            <a:endParaRPr kumimoji="1" lang="ja-JP" altLang="en-US" dirty="0">
              <a:latin typeface="Times New Roman" panose="02020603050405020304" pitchFamily="18" charset="0"/>
              <a:cs typeface="Times New Roman" panose="02020603050405020304" pitchFamily="18" charset="0"/>
            </a:endParaRPr>
          </a:p>
        </p:txBody>
      </p:sp>
      <p:sp>
        <p:nvSpPr>
          <p:cNvPr id="6" name="TextBox 4">
            <a:extLst>
              <a:ext uri="{FF2B5EF4-FFF2-40B4-BE49-F238E27FC236}">
                <a16:creationId xmlns:a16="http://schemas.microsoft.com/office/drawing/2014/main" id="{5B7C1388-9B46-07D6-0F2B-0B9774E61FCB}"/>
              </a:ext>
            </a:extLst>
          </p:cNvPr>
          <p:cNvSpPr txBox="1"/>
          <p:nvPr/>
        </p:nvSpPr>
        <p:spPr>
          <a:xfrm>
            <a:off x="457200" y="256032"/>
            <a:ext cx="8475910" cy="523220"/>
          </a:xfrm>
          <a:prstGeom prst="rect">
            <a:avLst/>
          </a:prstGeom>
          <a:noFill/>
        </p:spPr>
        <p:txBody>
          <a:bodyPr wrap="none">
            <a:spAutoFit/>
          </a:bodyPr>
          <a:lstStyle/>
          <a:p>
            <a:pPr>
              <a:defRPr sz="2800" b="1">
                <a:solidFill>
                  <a:srgbClr val="FFFFFF"/>
                </a:solidFill>
                <a:latin typeface="Times New Roman"/>
                <a:ea typeface="MS Pゴシック"/>
              </a:defRPr>
            </a:pPr>
            <a:r>
              <a:rPr lang="en-US" dirty="0">
                <a:latin typeface="Times New Roman"/>
                <a:ea typeface="MS Pゴシック"/>
              </a:rPr>
              <a:t>Example:</a:t>
            </a:r>
            <a:r>
              <a:rPr lang="ja-JP" altLang="en-US" dirty="0">
                <a:latin typeface="Times New Roman"/>
                <a:ea typeface="MS Pゴシック"/>
              </a:rPr>
              <a:t> </a:t>
            </a:r>
            <a:r>
              <a:rPr lang="en-US" altLang="ja-JP" dirty="0">
                <a:latin typeface="Times New Roman"/>
                <a:ea typeface="MS Pゴシック"/>
              </a:rPr>
              <a:t>Result of Rotating</a:t>
            </a:r>
            <a:r>
              <a:rPr lang="ja-JP" altLang="en-US" dirty="0">
                <a:latin typeface="Times New Roman"/>
                <a:ea typeface="MS Pゴシック"/>
              </a:rPr>
              <a:t> </a:t>
            </a:r>
            <a:r>
              <a:rPr lang="en-US" altLang="ja-JP" dirty="0">
                <a:latin typeface="Times New Roman"/>
                <a:ea typeface="MS Pゴシック"/>
              </a:rPr>
              <a:t>and</a:t>
            </a:r>
            <a:r>
              <a:rPr lang="ja-JP" altLang="en-US" dirty="0">
                <a:latin typeface="Times New Roman"/>
                <a:ea typeface="MS Pゴシック"/>
              </a:rPr>
              <a:t> </a:t>
            </a:r>
            <a:r>
              <a:rPr lang="en-US" altLang="ja-JP" dirty="0">
                <a:latin typeface="Times New Roman"/>
                <a:ea typeface="MS Pゴシック"/>
              </a:rPr>
              <a:t>Translating</a:t>
            </a:r>
            <a:r>
              <a:rPr lang="ja-JP" altLang="en-US" dirty="0">
                <a:latin typeface="Times New Roman"/>
                <a:ea typeface="MS Pゴシック"/>
              </a:rPr>
              <a:t> </a:t>
            </a:r>
            <a:r>
              <a:rPr lang="en-US" altLang="ja-JP" dirty="0">
                <a:latin typeface="Times New Roman"/>
                <a:ea typeface="MS Pゴシック"/>
              </a:rPr>
              <a:t>magnet</a:t>
            </a:r>
            <a:endParaRPr dirty="0">
              <a:latin typeface="Times New Roman"/>
              <a:ea typeface="MS Pゴシック"/>
            </a:endParaRPr>
          </a:p>
        </p:txBody>
      </p:sp>
      <p:grpSp>
        <p:nvGrpSpPr>
          <p:cNvPr id="8" name="グループ化 7">
            <a:extLst>
              <a:ext uri="{FF2B5EF4-FFF2-40B4-BE49-F238E27FC236}">
                <a16:creationId xmlns:a16="http://schemas.microsoft.com/office/drawing/2014/main" id="{757FF611-29E2-EE75-4194-669C167EBAD2}"/>
              </a:ext>
            </a:extLst>
          </p:cNvPr>
          <p:cNvGrpSpPr/>
          <p:nvPr/>
        </p:nvGrpSpPr>
        <p:grpSpPr>
          <a:xfrm>
            <a:off x="326347" y="5344886"/>
            <a:ext cx="6575450" cy="1347750"/>
            <a:chOff x="457199" y="4754880"/>
            <a:chExt cx="6575450" cy="1645920"/>
          </a:xfrm>
        </p:grpSpPr>
        <p:sp>
          <p:nvSpPr>
            <p:cNvPr id="9" name="Rounded Rectangle 11">
              <a:extLst>
                <a:ext uri="{FF2B5EF4-FFF2-40B4-BE49-F238E27FC236}">
                  <a16:creationId xmlns:a16="http://schemas.microsoft.com/office/drawing/2014/main" id="{1CB3A764-81F7-2C5A-42C9-02DEF4C873CF}"/>
                </a:ext>
              </a:extLst>
            </p:cNvPr>
            <p:cNvSpPr/>
            <p:nvPr/>
          </p:nvSpPr>
          <p:spPr>
            <a:xfrm>
              <a:off x="457199" y="4754880"/>
              <a:ext cx="6374170" cy="1645920"/>
            </a:xfrm>
            <a:prstGeom prst="roundRect">
              <a:avLst/>
            </a:prstGeom>
            <a:solidFill>
              <a:schemeClr val="accent6">
                <a:lumMod val="40000"/>
                <a:lumOff val="60000"/>
              </a:schemeClr>
            </a:solidFill>
            <a:ln>
              <a:solidFill>
                <a:srgbClr val="CC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13" name="テキスト ボックス 12">
              <a:extLst>
                <a:ext uri="{FF2B5EF4-FFF2-40B4-BE49-F238E27FC236}">
                  <a16:creationId xmlns:a16="http://schemas.microsoft.com/office/drawing/2014/main" id="{F97380B4-518A-B62B-1C9A-E1482B5BE586}"/>
                </a:ext>
              </a:extLst>
            </p:cNvPr>
            <p:cNvSpPr txBox="1"/>
            <p:nvPr/>
          </p:nvSpPr>
          <p:spPr>
            <a:xfrm>
              <a:off x="509226" y="4780658"/>
              <a:ext cx="6523423" cy="1323439"/>
            </a:xfrm>
            <a:prstGeom prst="rect">
              <a:avLst/>
            </a:prstGeom>
            <a:noFill/>
          </p:spPr>
          <p:txBody>
            <a:bodyPr wrap="square" rtlCol="0">
              <a:spAutoFit/>
            </a:bodyPr>
            <a:lstStyle/>
            <a:p>
              <a:pPr>
                <a:defRPr sz="1300">
                  <a:solidFill>
                    <a:srgbClr val="000000"/>
                  </a:solidFill>
                  <a:latin typeface="Times New Roman"/>
                  <a:ea typeface="MS ゴシック"/>
                </a:defRPr>
              </a:pPr>
              <a:r>
                <a:rPr lang="en-US" altLang="ja-JP" sz="2000" dirty="0">
                  <a:latin typeface="Times New Roman"/>
                  <a:ea typeface="MS ゴシック"/>
                </a:rPr>
                <a:t>• Consistent results across different</a:t>
              </a:r>
              <a:r>
                <a:rPr lang="ja-JP" altLang="en-US" sz="2000" dirty="0">
                  <a:latin typeface="Times New Roman"/>
                  <a:ea typeface="MS ゴシック"/>
                </a:rPr>
                <a:t> </a:t>
              </a:r>
              <a:r>
                <a:rPr lang="en-US" altLang="ja-JP" sz="2000" dirty="0">
                  <a:latin typeface="Times New Roman"/>
                  <a:ea typeface="MS ゴシック"/>
                </a:rPr>
                <a:t>formulations</a:t>
              </a:r>
            </a:p>
            <a:p>
              <a:pPr>
                <a:defRPr sz="1300">
                  <a:solidFill>
                    <a:srgbClr val="000000"/>
                  </a:solidFill>
                  <a:latin typeface="Times New Roman"/>
                  <a:ea typeface="MS ゴシック"/>
                </a:defRPr>
              </a:pPr>
              <a:r>
                <a:rPr lang="en-US" altLang="ja-JP" sz="2000" dirty="0">
                  <a:latin typeface="Times New Roman"/>
                  <a:ea typeface="MS ゴシック"/>
                </a:rPr>
                <a:t>   </a:t>
              </a:r>
              <a:r>
                <a:rPr lang="ja-JP" altLang="en-US" sz="2000" dirty="0">
                  <a:latin typeface="Times New Roman"/>
                  <a:ea typeface="MS ゴシック"/>
                </a:rPr>
                <a:t>→</a:t>
              </a:r>
              <a:r>
                <a:rPr lang="en-US" altLang="ja-JP" sz="2000" dirty="0">
                  <a:latin typeface="Times New Roman"/>
                  <a:ea typeface="MS ゴシック"/>
                </a:rPr>
                <a:t>Validates implementation</a:t>
              </a:r>
              <a:endParaRPr lang="ja-JP" altLang="en-US" sz="2000" dirty="0">
                <a:latin typeface="Times New Roman"/>
                <a:ea typeface="MS ゴシック"/>
              </a:endParaRPr>
            </a:p>
            <a:p>
              <a:pPr>
                <a:defRPr sz="1300">
                  <a:solidFill>
                    <a:srgbClr val="000000"/>
                  </a:solidFill>
                  <a:latin typeface="Times New Roman"/>
                  <a:ea typeface="MS ゴシック"/>
                </a:defRPr>
              </a:pPr>
              <a:r>
                <a:rPr lang="en-US" altLang="ja-JP" sz="2000" dirty="0">
                  <a:latin typeface="Times New Roman"/>
                  <a:ea typeface="MS ゴシック"/>
                </a:rPr>
                <a:t>• Analysis</a:t>
              </a:r>
              <a:r>
                <a:rPr lang="ja-JP" altLang="en-US" sz="2000" dirty="0">
                  <a:latin typeface="Times New Roman"/>
                  <a:ea typeface="MS ゴシック"/>
                </a:rPr>
                <a:t> </a:t>
              </a:r>
              <a:r>
                <a:rPr lang="en-US" altLang="ja-JP" sz="2000" dirty="0">
                  <a:latin typeface="Times New Roman"/>
                  <a:ea typeface="MS ゴシック"/>
                </a:rPr>
                <a:t>without</a:t>
              </a:r>
              <a:r>
                <a:rPr lang="ja-JP" altLang="en-US" sz="2000" dirty="0">
                  <a:latin typeface="Times New Roman"/>
                  <a:ea typeface="MS ゴシック"/>
                </a:rPr>
                <a:t> </a:t>
              </a:r>
              <a:r>
                <a:rPr lang="en-US" altLang="ja-JP" sz="2000" dirty="0">
                  <a:latin typeface="Times New Roman"/>
                  <a:ea typeface="MS ゴシック"/>
                </a:rPr>
                <a:t>remeshing</a:t>
              </a:r>
            </a:p>
            <a:p>
              <a:pPr>
                <a:defRPr sz="1300">
                  <a:solidFill>
                    <a:srgbClr val="000000"/>
                  </a:solidFill>
                  <a:latin typeface="Times New Roman"/>
                  <a:ea typeface="MS ゴシック"/>
                </a:defRPr>
              </a:pPr>
              <a:r>
                <a:rPr lang="ja-JP" altLang="en-US" sz="2000" dirty="0">
                  <a:latin typeface="Times New Roman"/>
                  <a:ea typeface="MS ゴシック"/>
                </a:rPr>
                <a:t>   → </a:t>
              </a:r>
              <a:r>
                <a:rPr kumimoji="1" lang="en-US" altLang="ja-JP" sz="2000" dirty="0">
                  <a:latin typeface="Times New Roman"/>
                  <a:ea typeface="MS ゴシック"/>
                </a:rPr>
                <a:t>High</a:t>
              </a:r>
              <a:r>
                <a:rPr kumimoji="1" lang="ja-JP" altLang="en-US" sz="2000" dirty="0">
                  <a:latin typeface="Times New Roman"/>
                  <a:ea typeface="MS ゴシック"/>
                </a:rPr>
                <a:t> </a:t>
              </a:r>
              <a:r>
                <a:rPr kumimoji="1" lang="en-US" altLang="ja-JP" sz="2000" dirty="0">
                  <a:latin typeface="Times New Roman"/>
                  <a:ea typeface="MS ゴシック"/>
                </a:rPr>
                <a:t>applicability</a:t>
              </a:r>
              <a:r>
                <a:rPr kumimoji="1" lang="ja-JP" altLang="en-US" sz="2000" dirty="0">
                  <a:latin typeface="Times New Roman"/>
                  <a:ea typeface="MS ゴシック"/>
                </a:rPr>
                <a:t> </a:t>
              </a:r>
              <a:r>
                <a:rPr kumimoji="1" lang="en-US" altLang="ja-JP" sz="2000" dirty="0">
                  <a:latin typeface="Times New Roman"/>
                  <a:ea typeface="MS ゴシック"/>
                </a:rPr>
                <a:t>to</a:t>
              </a:r>
              <a:r>
                <a:rPr kumimoji="1" lang="ja-JP" altLang="en-US" sz="2000" dirty="0">
                  <a:latin typeface="Times New Roman"/>
                  <a:ea typeface="MS ゴシック"/>
                </a:rPr>
                <a:t> </a:t>
              </a:r>
              <a:r>
                <a:rPr kumimoji="1" lang="en-US" altLang="ja-JP" sz="2000" dirty="0">
                  <a:latin typeface="Times New Roman"/>
                  <a:ea typeface="MS ゴシック"/>
                </a:rPr>
                <a:t>moving</a:t>
              </a:r>
              <a:r>
                <a:rPr kumimoji="1" lang="ja-JP" altLang="en-US" sz="2000" dirty="0">
                  <a:latin typeface="Times New Roman"/>
                  <a:ea typeface="MS ゴシック"/>
                </a:rPr>
                <a:t> </a:t>
              </a:r>
              <a:r>
                <a:rPr kumimoji="1" lang="en-US" altLang="ja-JP" sz="2000" dirty="0">
                  <a:latin typeface="Times New Roman"/>
                  <a:ea typeface="MS ゴシック"/>
                </a:rPr>
                <a:t>object problems</a:t>
              </a:r>
              <a:endParaRPr lang="ja-JP" altLang="en-US" sz="2000" dirty="0">
                <a:latin typeface="Times New Roman"/>
                <a:ea typeface="MS ゴシック"/>
              </a:endParaRPr>
            </a:p>
          </p:txBody>
        </p:sp>
      </p:grpSp>
      <p:pic>
        <p:nvPicPr>
          <p:cNvPr id="16" name="図 15">
            <a:extLst>
              <a:ext uri="{FF2B5EF4-FFF2-40B4-BE49-F238E27FC236}">
                <a16:creationId xmlns:a16="http://schemas.microsoft.com/office/drawing/2014/main" id="{F8D93EBF-6C71-7856-3D28-13381D6FDDD1}"/>
              </a:ext>
            </a:extLst>
          </p:cNvPr>
          <p:cNvPicPr>
            <a:picLocks noChangeAspect="1"/>
          </p:cNvPicPr>
          <p:nvPr/>
        </p:nvPicPr>
        <p:blipFill>
          <a:blip r:embed="rId5"/>
          <a:stretch>
            <a:fillRect/>
          </a:stretch>
        </p:blipFill>
        <p:spPr>
          <a:xfrm>
            <a:off x="6355307" y="898081"/>
            <a:ext cx="5485946" cy="4114460"/>
          </a:xfrm>
          <a:prstGeom prst="rect">
            <a:avLst/>
          </a:prstGeom>
        </p:spPr>
      </p:pic>
      <p:sp>
        <p:nvSpPr>
          <p:cNvPr id="15" name="テキスト ボックス 14">
            <a:extLst>
              <a:ext uri="{FF2B5EF4-FFF2-40B4-BE49-F238E27FC236}">
                <a16:creationId xmlns:a16="http://schemas.microsoft.com/office/drawing/2014/main" id="{F2281836-475F-C0D9-E872-891C70C14946}"/>
              </a:ext>
            </a:extLst>
          </p:cNvPr>
          <p:cNvSpPr txBox="1"/>
          <p:nvPr/>
        </p:nvSpPr>
        <p:spPr>
          <a:xfrm>
            <a:off x="7431712" y="4919520"/>
            <a:ext cx="3333136" cy="400110"/>
          </a:xfrm>
          <a:prstGeom prst="rect">
            <a:avLst/>
          </a:prstGeom>
          <a:noFill/>
        </p:spPr>
        <p:txBody>
          <a:bodyPr wrap="square" rtlCol="0">
            <a:spAutoFit/>
          </a:bodyPr>
          <a:lstStyle/>
          <a:p>
            <a:pPr algn="ctr"/>
            <a:r>
              <a:rPr kumimoji="1" lang="en-US" altLang="ja-JP" sz="2000" dirty="0">
                <a:latin typeface="Times" panose="02020603050405020304" pitchFamily="18" charset="0"/>
                <a:cs typeface="Times" panose="02020603050405020304" pitchFamily="18" charset="0"/>
              </a:rPr>
              <a:t>Lorentz force vs. Time</a:t>
            </a:r>
            <a:endParaRPr kumimoji="1" lang="ja-JP" altLang="en-US" sz="2000" dirty="0">
              <a:latin typeface="Times" panose="02020603050405020304" pitchFamily="18" charset="0"/>
              <a:cs typeface="Times" panose="02020603050405020304" pitchFamily="18" charset="0"/>
            </a:endParaRPr>
          </a:p>
        </p:txBody>
      </p:sp>
      <p:pic>
        <p:nvPicPr>
          <p:cNvPr id="22" name="図 21">
            <a:extLst>
              <a:ext uri="{FF2B5EF4-FFF2-40B4-BE49-F238E27FC236}">
                <a16:creationId xmlns:a16="http://schemas.microsoft.com/office/drawing/2014/main" id="{476024BE-B406-8510-0660-AF13D7EA2AF0}"/>
              </a:ext>
            </a:extLst>
          </p:cNvPr>
          <p:cNvPicPr>
            <a:picLocks noChangeAspect="1"/>
          </p:cNvPicPr>
          <p:nvPr/>
        </p:nvPicPr>
        <p:blipFill>
          <a:blip r:embed="rId6"/>
          <a:stretch>
            <a:fillRect/>
          </a:stretch>
        </p:blipFill>
        <p:spPr>
          <a:xfrm>
            <a:off x="350747" y="898081"/>
            <a:ext cx="5485946" cy="4114460"/>
          </a:xfrm>
          <a:prstGeom prst="rect">
            <a:avLst/>
          </a:prstGeom>
        </p:spPr>
      </p:pic>
      <p:sp>
        <p:nvSpPr>
          <p:cNvPr id="23" name="Audio 23">
            <a:hlinkClick r:id="" action="ppaction://media"/>
          </p:cNvPr>
          <p:cNvSpPr>
            <a:spLocks noGrp="1"/>
          </p:cNvSpPr>
          <p:nvPr/>
        </p:nvSpPr>
        <p:spPr>
          <a:xfrm>
            <a:off x="-914400" y="-914400"/>
            <a:ext cx="914400" cy="914400"/>
          </a:xfrm>
          <a:prstGeom prst="rect">
            <a:avLst/>
          </a:prstGeom>
        </p:spPr>
        <p:txBody>
          <a:bodyPr/>
          <a:lstStyle/>
          <a:p>
            <a:endParaRPr lang="ja-JP" altLang="en-US"/>
          </a:p>
        </p:txBody>
      </p:sp>
      <p:sp>
        <p:nvSpPr>
          <p:cNvPr id="10" name="テキスト ボックス 9">
            <a:extLst>
              <a:ext uri="{FF2B5EF4-FFF2-40B4-BE49-F238E27FC236}">
                <a16:creationId xmlns:a16="http://schemas.microsoft.com/office/drawing/2014/main" id="{15913CA7-65DB-5D1B-B684-6618F9DF56A6}"/>
              </a:ext>
            </a:extLst>
          </p:cNvPr>
          <p:cNvSpPr txBox="1"/>
          <p:nvPr/>
        </p:nvSpPr>
        <p:spPr>
          <a:xfrm>
            <a:off x="4721789" y="4639761"/>
            <a:ext cx="3273085" cy="461665"/>
          </a:xfrm>
          <a:prstGeom prst="rect">
            <a:avLst/>
          </a:prstGeom>
          <a:noFill/>
        </p:spPr>
        <p:txBody>
          <a:bodyPr wrap="square" rtlCol="0">
            <a:spAutoFit/>
          </a:bodyPr>
          <a:lstStyle/>
          <a:p>
            <a:pPr algn="ctr"/>
            <a:r>
              <a:rPr kumimoji="1" lang="en-US" altLang="ja-JP" sz="2400" dirty="0">
                <a:latin typeface="Times" panose="02020603050405020304" pitchFamily="18" charset="0"/>
                <a:cs typeface="Times" panose="02020603050405020304" pitchFamily="18" charset="0"/>
              </a:rPr>
              <a:t>Element Order	: </a:t>
            </a:r>
            <a:r>
              <a:rPr kumimoji="1" lang="en-US" altLang="ja-JP" sz="2400" i="1" dirty="0">
                <a:latin typeface="Times" panose="02020603050405020304" pitchFamily="18" charset="0"/>
                <a:cs typeface="Times" panose="02020603050405020304" pitchFamily="18" charset="0"/>
              </a:rPr>
              <a:t>p</a:t>
            </a:r>
            <a:r>
              <a:rPr kumimoji="1" lang="ja-JP" altLang="en-US" sz="2400" dirty="0">
                <a:latin typeface="Times" panose="02020603050405020304" pitchFamily="18" charset="0"/>
                <a:cs typeface="Times" panose="02020603050405020304" pitchFamily="18" charset="0"/>
              </a:rPr>
              <a:t>＝</a:t>
            </a:r>
            <a:r>
              <a:rPr kumimoji="1" lang="en-US" altLang="ja-JP" sz="2400" dirty="0">
                <a:latin typeface="Times" panose="02020603050405020304" pitchFamily="18" charset="0"/>
                <a:cs typeface="Times" panose="02020603050405020304" pitchFamily="18" charset="0"/>
              </a:rPr>
              <a:t>2</a:t>
            </a:r>
            <a:endParaRPr kumimoji="1" lang="ja-JP" altLang="en-US" sz="2400" dirty="0">
              <a:latin typeface="Times" panose="02020603050405020304" pitchFamily="18" charset="0"/>
              <a:cs typeface="Times" panose="02020603050405020304" pitchFamily="18" charset="0"/>
            </a:endParaRPr>
          </a:p>
        </p:txBody>
      </p:sp>
      <p:pic>
        <p:nvPicPr>
          <p:cNvPr id="5" name="radia_mcp_audio_14">
            <a:hlinkClick r:id="" action="ppaction://media"/>
            <a:extLst>
              <a:ext uri="{FF2B5EF4-FFF2-40B4-BE49-F238E27FC236}">
                <a16:creationId xmlns:a16="http://schemas.microsoft.com/office/drawing/2014/main" id="{7225230B-CA32-AC24-DA7D-91F381C6CB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0" cy="0"/>
          </a:xfrm>
          <a:prstGeom prst="rect">
            <a:avLst/>
          </a:prstGeom>
        </p:spPr>
      </p:pic>
    </p:spTree>
    <p:extLst>
      <p:ext uri="{BB962C8B-B14F-4D97-AF65-F5344CB8AC3E}">
        <p14:creationId xmlns:p14="http://schemas.microsoft.com/office/powerpoint/2010/main" val="3330912806"/>
      </p:ext>
    </p:extLst>
  </p:cSld>
  <p:clrMapOvr>
    <a:masterClrMapping/>
  </p:clrMapOvr>
  <mc:AlternateContent xmlns:mc="http://schemas.openxmlformats.org/markup-compatibility/2006">
    <mc:Choice xmlns:p14="http://schemas.microsoft.com/office/powerpoint/2010/main" Requires="p14">
      <p:transition spd="slow" p14:dur="2000" advTm="55458"/>
    </mc:Choice>
    <mc:Fallback>
      <p:transition spd="slow" advTm="55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4" name="Rectangle 3"/>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7" name="Rectangle 6"/>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graphicFrame>
        <p:nvGraphicFramePr>
          <p:cNvPr id="12" name="Table 11"/>
          <p:cNvGraphicFramePr>
            <a:graphicFrameLocks noGrp="1"/>
          </p:cNvGraphicFramePr>
          <p:nvPr>
            <p:extLst>
              <p:ext uri="{D42A27DB-BD31-4B8C-83A1-F6EECF244321}">
                <p14:modId xmlns:p14="http://schemas.microsoft.com/office/powerpoint/2010/main" val="4288136906"/>
              </p:ext>
            </p:extLst>
          </p:nvPr>
        </p:nvGraphicFramePr>
        <p:xfrm>
          <a:off x="7040880" y="5450958"/>
          <a:ext cx="4114800" cy="1188720"/>
        </p:xfrm>
        <a:graphic>
          <a:graphicData uri="http://schemas.openxmlformats.org/drawingml/2006/table">
            <a:tbl>
              <a:tblPr firstRow="1" bandRow="1">
                <a:tableStyleId>{5C22544A-7EE6-4342-B048-85BDC9FD1C3A}</a:tableStyleId>
              </a:tblPr>
              <a:tblGrid>
                <a:gridCol w="2161805">
                  <a:extLst>
                    <a:ext uri="{9D8B030D-6E8A-4147-A177-3AD203B41FA5}">
                      <a16:colId xmlns:a16="http://schemas.microsoft.com/office/drawing/2014/main" val="20000"/>
                    </a:ext>
                  </a:extLst>
                </a:gridCol>
                <a:gridCol w="1952995">
                  <a:extLst>
                    <a:ext uri="{9D8B030D-6E8A-4147-A177-3AD203B41FA5}">
                      <a16:colId xmlns:a16="http://schemas.microsoft.com/office/drawing/2014/main" val="20001"/>
                    </a:ext>
                  </a:extLst>
                </a:gridCol>
              </a:tblGrid>
              <a:tr h="304800">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Physical values</a:t>
                      </a:r>
                      <a:endParaRPr sz="2000" dirty="0">
                        <a:latin typeface="Times" panose="02020603050405020304" pitchFamily="18" charset="0"/>
                        <a:cs typeface="Times" panose="02020603050405020304" pitchFamily="18" charset="0"/>
                      </a:endParaRPr>
                    </a:p>
                  </a:txBody>
                  <a:tcPr anchor="ctr">
                    <a:solidFill>
                      <a:srgbClr val="003366"/>
                    </a:solidFill>
                  </a:tcPr>
                </a:tc>
                <a:tc>
                  <a:txBody>
                    <a:bodyPr/>
                    <a:lstStyle/>
                    <a:p>
                      <a:pPr algn="ctr">
                        <a:defRPr sz="1400" b="1">
                          <a:solidFill>
                            <a:srgbClr val="FFFFFF"/>
                          </a:solidFill>
                        </a:defRPr>
                      </a:pPr>
                      <a:r>
                        <a:rPr lang="en-US" sz="2000" dirty="0">
                          <a:latin typeface="Times" panose="02020603050405020304" pitchFamily="18" charset="0"/>
                          <a:cs typeface="Times" panose="02020603050405020304" pitchFamily="18" charset="0"/>
                        </a:rPr>
                        <a:t>MRE</a:t>
                      </a:r>
                      <a:endParaRPr sz="2000" dirty="0">
                        <a:latin typeface="Times" panose="02020603050405020304" pitchFamily="18" charset="0"/>
                        <a:cs typeface="Times" panose="02020603050405020304" pitchFamily="18" charset="0"/>
                      </a:endParaRPr>
                    </a:p>
                  </a:txBody>
                  <a:tcPr anchor="ctr">
                    <a:solidFill>
                      <a:srgbClr val="003366"/>
                    </a:solidFill>
                  </a:tcPr>
                </a:tc>
                <a:extLst>
                  <a:ext uri="{0D108BD9-81ED-4DB2-BD59-A6C34878D82A}">
                    <a16:rowId xmlns:a16="http://schemas.microsoft.com/office/drawing/2014/main" val="10000"/>
                  </a:ext>
                </a:extLst>
              </a:tr>
              <a:tr h="304800">
                <a:tc>
                  <a:txBody>
                    <a:bodyPr/>
                    <a:lstStyle/>
                    <a:p>
                      <a:pPr algn="ctr">
                        <a:defRPr sz="1300">
                          <a:solidFill>
                            <a:srgbClr val="000000"/>
                          </a:solidFill>
                        </a:defRPr>
                      </a:pPr>
                      <a:r>
                        <a:rPr kumimoji="1" lang="en-US" altLang="ja-JP" sz="2000" dirty="0">
                          <a:latin typeface="Times" panose="02020603050405020304" pitchFamily="18" charset="0"/>
                          <a:cs typeface="Times" panose="02020603050405020304" pitchFamily="18" charset="0"/>
                        </a:rPr>
                        <a:t>Joule loss </a:t>
                      </a:r>
                      <a:r>
                        <a:rPr sz="2000" dirty="0">
                          <a:latin typeface="Times New Roman" panose="02020603050405020304" pitchFamily="18" charset="0"/>
                          <a:cs typeface="Times New Roman" panose="02020603050405020304" pitchFamily="18" charset="0"/>
                        </a:rPr>
                        <a:t>P</a:t>
                      </a:r>
                    </a:p>
                  </a:txBody>
                  <a:tcPr anchor="ctr">
                    <a:solidFill>
                      <a:srgbClr val="F0F8FF"/>
                    </a:solidFill>
                  </a:tcPr>
                </a:tc>
                <a:tc>
                  <a:txBody>
                    <a:bodyPr/>
                    <a:lstStyle/>
                    <a:p>
                      <a:pPr algn="ctr">
                        <a:defRPr sz="1300">
                          <a:solidFill>
                            <a:srgbClr val="000000"/>
                          </a:solidFill>
                        </a:defRPr>
                      </a:pPr>
                      <a:r>
                        <a:rPr lang="en-US" sz="2000" dirty="0">
                          <a:latin typeface="Times New Roman" panose="02020603050405020304" pitchFamily="18" charset="0"/>
                          <a:cs typeface="Times New Roman" panose="02020603050405020304" pitchFamily="18" charset="0"/>
                        </a:rPr>
                        <a:t>3</a:t>
                      </a:r>
                      <a:r>
                        <a:rPr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41</a:t>
                      </a:r>
                      <a:r>
                        <a:rPr sz="2000" dirty="0">
                          <a:latin typeface="Times New Roman" panose="02020603050405020304" pitchFamily="18" charset="0"/>
                          <a:cs typeface="Times New Roman" panose="02020603050405020304" pitchFamily="18" charset="0"/>
                        </a:rPr>
                        <a:t>%</a:t>
                      </a:r>
                    </a:p>
                  </a:txBody>
                  <a:tcPr anchor="ctr">
                    <a:solidFill>
                      <a:srgbClr val="F0F8FF"/>
                    </a:solidFill>
                  </a:tcPr>
                </a:tc>
                <a:extLst>
                  <a:ext uri="{0D108BD9-81ED-4DB2-BD59-A6C34878D82A}">
                    <a16:rowId xmlns:a16="http://schemas.microsoft.com/office/drawing/2014/main" val="10001"/>
                  </a:ext>
                </a:extLst>
              </a:tr>
              <a:tr h="304800">
                <a:tc>
                  <a:txBody>
                    <a:bodyPr/>
                    <a:lstStyle/>
                    <a:p>
                      <a:pPr algn="ctr">
                        <a:defRPr sz="1300">
                          <a:solidFill>
                            <a:srgbClr val="000000"/>
                          </a:solidFill>
                        </a:defRPr>
                      </a:pPr>
                      <a:r>
                        <a:rPr kumimoji="1" lang="en-US" altLang="ja-JP" sz="2000" dirty="0">
                          <a:latin typeface="Times" panose="02020603050405020304" pitchFamily="18" charset="0"/>
                          <a:cs typeface="Times" panose="02020603050405020304" pitchFamily="18" charset="0"/>
                        </a:rPr>
                        <a:t>Lorentz force </a:t>
                      </a:r>
                      <a:r>
                        <a:rPr sz="2000" dirty="0"/>
                        <a:t> </a:t>
                      </a:r>
                      <a:r>
                        <a:rPr sz="2000" dirty="0">
                          <a:latin typeface="Times New Roman" panose="02020603050405020304" pitchFamily="18" charset="0"/>
                          <a:cs typeface="Times New Roman" panose="02020603050405020304" pitchFamily="18" charset="0"/>
                        </a:rPr>
                        <a:t>|F|</a:t>
                      </a:r>
                    </a:p>
                  </a:txBody>
                  <a:tcPr anchor="ctr"/>
                </a:tc>
                <a:tc>
                  <a:txBody>
                    <a:bodyPr/>
                    <a:lstStyle/>
                    <a:p>
                      <a:pPr algn="ctr">
                        <a:defRPr sz="1300">
                          <a:solidFill>
                            <a:srgbClr val="000000"/>
                          </a:solidFill>
                        </a:defRPr>
                      </a:pPr>
                      <a:r>
                        <a:rPr lang="en-US" sz="2000" dirty="0">
                          <a:latin typeface="Times New Roman" panose="02020603050405020304" pitchFamily="18" charset="0"/>
                          <a:cs typeface="Times New Roman" panose="02020603050405020304" pitchFamily="18" charset="0"/>
                        </a:rPr>
                        <a:t>5</a:t>
                      </a:r>
                      <a:r>
                        <a:rPr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19</a:t>
                      </a:r>
                      <a:r>
                        <a:rPr sz="2000" dirty="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10002"/>
                  </a:ext>
                </a:extLst>
              </a:tr>
            </a:tbl>
          </a:graphicData>
        </a:graphic>
      </p:graphicFrame>
      <p:sp>
        <p:nvSpPr>
          <p:cNvPr id="14" name="テキスト ボックス 13">
            <a:extLst>
              <a:ext uri="{FF2B5EF4-FFF2-40B4-BE49-F238E27FC236}">
                <a16:creationId xmlns:a16="http://schemas.microsoft.com/office/drawing/2014/main" id="{3C0CE4A4-61B3-612F-8642-0AED81C6E798}"/>
              </a:ext>
            </a:extLst>
          </p:cNvPr>
          <p:cNvSpPr txBox="1"/>
          <p:nvPr/>
        </p:nvSpPr>
        <p:spPr>
          <a:xfrm>
            <a:off x="1513184" y="4919520"/>
            <a:ext cx="3333136" cy="400110"/>
          </a:xfrm>
          <a:prstGeom prst="rect">
            <a:avLst/>
          </a:prstGeom>
          <a:noFill/>
        </p:spPr>
        <p:txBody>
          <a:bodyPr wrap="square" rtlCol="0">
            <a:spAutoFit/>
          </a:bodyPr>
          <a:lstStyle/>
          <a:p>
            <a:pPr algn="ctr"/>
            <a:r>
              <a:rPr kumimoji="1" lang="en-US" altLang="ja-JP" sz="2000" dirty="0">
                <a:latin typeface="Times" panose="02020603050405020304" pitchFamily="18" charset="0"/>
                <a:cs typeface="Times" panose="02020603050405020304" pitchFamily="18" charset="0"/>
              </a:rPr>
              <a:t>Joule loss vs. Time</a:t>
            </a:r>
            <a:endParaRPr kumimoji="1" lang="ja-JP" altLang="en-US" sz="2000" dirty="0">
              <a:latin typeface="Times" panose="02020603050405020304" pitchFamily="18" charset="0"/>
              <a:cs typeface="Times" panose="02020603050405020304" pitchFamily="18" charset="0"/>
            </a:endParaRPr>
          </a:p>
        </p:txBody>
      </p:sp>
      <p:sp>
        <p:nvSpPr>
          <p:cNvPr id="2" name="テキスト ボックス 1">
            <a:extLst>
              <a:ext uri="{FF2B5EF4-FFF2-40B4-BE49-F238E27FC236}">
                <a16:creationId xmlns:a16="http://schemas.microsoft.com/office/drawing/2014/main" id="{5AD75AC2-F8BC-A4B5-8AFE-E65B568ED79E}"/>
              </a:ext>
            </a:extLst>
          </p:cNvPr>
          <p:cNvSpPr txBox="1"/>
          <p:nvPr/>
        </p:nvSpPr>
        <p:spPr>
          <a:xfrm>
            <a:off x="11696985" y="6415643"/>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10</a:t>
            </a:r>
            <a:endParaRPr kumimoji="1" lang="ja-JP" altLang="en-US" dirty="0">
              <a:latin typeface="Times New Roman" panose="02020603050405020304" pitchFamily="18" charset="0"/>
              <a:cs typeface="Times New Roman" panose="02020603050405020304" pitchFamily="18" charset="0"/>
            </a:endParaRPr>
          </a:p>
        </p:txBody>
      </p:sp>
      <p:sp>
        <p:nvSpPr>
          <p:cNvPr id="6" name="TextBox 4">
            <a:extLst>
              <a:ext uri="{FF2B5EF4-FFF2-40B4-BE49-F238E27FC236}">
                <a16:creationId xmlns:a16="http://schemas.microsoft.com/office/drawing/2014/main" id="{5B7C1388-9B46-07D6-0F2B-0B9774E61FCB}"/>
              </a:ext>
            </a:extLst>
          </p:cNvPr>
          <p:cNvSpPr txBox="1"/>
          <p:nvPr/>
        </p:nvSpPr>
        <p:spPr>
          <a:xfrm>
            <a:off x="457200" y="256032"/>
            <a:ext cx="8475910" cy="523220"/>
          </a:xfrm>
          <a:prstGeom prst="rect">
            <a:avLst/>
          </a:prstGeom>
          <a:noFill/>
        </p:spPr>
        <p:txBody>
          <a:bodyPr wrap="none">
            <a:spAutoFit/>
          </a:bodyPr>
          <a:lstStyle/>
          <a:p>
            <a:pPr>
              <a:defRPr sz="2800" b="1">
                <a:solidFill>
                  <a:srgbClr val="FFFFFF"/>
                </a:solidFill>
                <a:latin typeface="Times New Roman"/>
                <a:ea typeface="MS Pゴシック"/>
              </a:defRPr>
            </a:pPr>
            <a:r>
              <a:rPr lang="en-US" dirty="0">
                <a:latin typeface="Times New Roman"/>
                <a:ea typeface="MS Pゴシック"/>
              </a:rPr>
              <a:t>Example:</a:t>
            </a:r>
            <a:r>
              <a:rPr lang="ja-JP" altLang="en-US" dirty="0">
                <a:latin typeface="Times New Roman"/>
                <a:ea typeface="MS Pゴシック"/>
              </a:rPr>
              <a:t> </a:t>
            </a:r>
            <a:r>
              <a:rPr lang="en-US" altLang="ja-JP" dirty="0">
                <a:latin typeface="Times New Roman"/>
                <a:ea typeface="MS Pゴシック"/>
              </a:rPr>
              <a:t>Result of Rotating</a:t>
            </a:r>
            <a:r>
              <a:rPr lang="ja-JP" altLang="en-US" dirty="0">
                <a:latin typeface="Times New Roman"/>
                <a:ea typeface="MS Pゴシック"/>
              </a:rPr>
              <a:t> </a:t>
            </a:r>
            <a:r>
              <a:rPr lang="en-US" altLang="ja-JP" dirty="0">
                <a:latin typeface="Times New Roman"/>
                <a:ea typeface="MS Pゴシック"/>
              </a:rPr>
              <a:t>and</a:t>
            </a:r>
            <a:r>
              <a:rPr lang="ja-JP" altLang="en-US" dirty="0">
                <a:latin typeface="Times New Roman"/>
                <a:ea typeface="MS Pゴシック"/>
              </a:rPr>
              <a:t> </a:t>
            </a:r>
            <a:r>
              <a:rPr lang="en-US" altLang="ja-JP" dirty="0">
                <a:latin typeface="Times New Roman"/>
                <a:ea typeface="MS Pゴシック"/>
              </a:rPr>
              <a:t>Translating</a:t>
            </a:r>
            <a:r>
              <a:rPr lang="ja-JP" altLang="en-US" dirty="0">
                <a:latin typeface="Times New Roman"/>
                <a:ea typeface="MS Pゴシック"/>
              </a:rPr>
              <a:t> </a:t>
            </a:r>
            <a:r>
              <a:rPr lang="en-US" altLang="ja-JP" dirty="0">
                <a:latin typeface="Times New Roman"/>
                <a:ea typeface="MS Pゴシック"/>
              </a:rPr>
              <a:t>magnet</a:t>
            </a:r>
            <a:endParaRPr dirty="0">
              <a:latin typeface="Times New Roman"/>
              <a:ea typeface="MS Pゴシック"/>
            </a:endParaRPr>
          </a:p>
        </p:txBody>
      </p:sp>
      <p:grpSp>
        <p:nvGrpSpPr>
          <p:cNvPr id="8" name="グループ化 7">
            <a:extLst>
              <a:ext uri="{FF2B5EF4-FFF2-40B4-BE49-F238E27FC236}">
                <a16:creationId xmlns:a16="http://schemas.microsoft.com/office/drawing/2014/main" id="{757FF611-29E2-EE75-4194-669C167EBAD2}"/>
              </a:ext>
            </a:extLst>
          </p:cNvPr>
          <p:cNvGrpSpPr/>
          <p:nvPr/>
        </p:nvGrpSpPr>
        <p:grpSpPr>
          <a:xfrm>
            <a:off x="326347" y="5344886"/>
            <a:ext cx="6575450" cy="1347750"/>
            <a:chOff x="457199" y="4754880"/>
            <a:chExt cx="6575450" cy="1645920"/>
          </a:xfrm>
        </p:grpSpPr>
        <p:sp>
          <p:nvSpPr>
            <p:cNvPr id="9" name="Rounded Rectangle 11">
              <a:extLst>
                <a:ext uri="{FF2B5EF4-FFF2-40B4-BE49-F238E27FC236}">
                  <a16:creationId xmlns:a16="http://schemas.microsoft.com/office/drawing/2014/main" id="{1CB3A764-81F7-2C5A-42C9-02DEF4C873CF}"/>
                </a:ext>
              </a:extLst>
            </p:cNvPr>
            <p:cNvSpPr/>
            <p:nvPr/>
          </p:nvSpPr>
          <p:spPr>
            <a:xfrm>
              <a:off x="457199" y="4754880"/>
              <a:ext cx="6374170" cy="1645920"/>
            </a:xfrm>
            <a:prstGeom prst="roundRect">
              <a:avLst/>
            </a:prstGeom>
            <a:solidFill>
              <a:schemeClr val="accent6">
                <a:lumMod val="40000"/>
                <a:lumOff val="60000"/>
              </a:schemeClr>
            </a:solidFill>
            <a:ln>
              <a:solidFill>
                <a:srgbClr val="CC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13" name="テキスト ボックス 12">
              <a:extLst>
                <a:ext uri="{FF2B5EF4-FFF2-40B4-BE49-F238E27FC236}">
                  <a16:creationId xmlns:a16="http://schemas.microsoft.com/office/drawing/2014/main" id="{F97380B4-518A-B62B-1C9A-E1482B5BE586}"/>
                </a:ext>
              </a:extLst>
            </p:cNvPr>
            <p:cNvSpPr txBox="1"/>
            <p:nvPr/>
          </p:nvSpPr>
          <p:spPr>
            <a:xfrm>
              <a:off x="509226" y="4780658"/>
              <a:ext cx="6523423" cy="1323439"/>
            </a:xfrm>
            <a:prstGeom prst="rect">
              <a:avLst/>
            </a:prstGeom>
            <a:noFill/>
          </p:spPr>
          <p:txBody>
            <a:bodyPr wrap="square" rtlCol="0">
              <a:spAutoFit/>
            </a:bodyPr>
            <a:lstStyle/>
            <a:p>
              <a:pPr>
                <a:defRPr sz="1300">
                  <a:solidFill>
                    <a:srgbClr val="000000"/>
                  </a:solidFill>
                  <a:latin typeface="Times New Roman"/>
                  <a:ea typeface="MS ゴシック"/>
                </a:defRPr>
              </a:pPr>
              <a:r>
                <a:rPr lang="en-US" altLang="ja-JP" sz="2000" dirty="0">
                  <a:latin typeface="Times New Roman"/>
                  <a:ea typeface="MS ゴシック"/>
                </a:rPr>
                <a:t>• Consistent results across different</a:t>
              </a:r>
              <a:r>
                <a:rPr lang="ja-JP" altLang="en-US" sz="2000" dirty="0">
                  <a:latin typeface="Times New Roman"/>
                  <a:ea typeface="MS ゴシック"/>
                </a:rPr>
                <a:t> </a:t>
              </a:r>
              <a:r>
                <a:rPr lang="en-US" altLang="ja-JP" sz="2000" dirty="0">
                  <a:latin typeface="Times New Roman"/>
                  <a:ea typeface="MS ゴシック"/>
                </a:rPr>
                <a:t>formulations</a:t>
              </a:r>
            </a:p>
            <a:p>
              <a:pPr>
                <a:defRPr sz="1300">
                  <a:solidFill>
                    <a:srgbClr val="000000"/>
                  </a:solidFill>
                  <a:latin typeface="Times New Roman"/>
                  <a:ea typeface="MS ゴシック"/>
                </a:defRPr>
              </a:pPr>
              <a:r>
                <a:rPr lang="en-US" altLang="ja-JP" sz="2000" dirty="0">
                  <a:latin typeface="Times New Roman"/>
                  <a:ea typeface="MS ゴシック"/>
                </a:rPr>
                <a:t>   </a:t>
              </a:r>
              <a:r>
                <a:rPr lang="ja-JP" altLang="en-US" sz="2000" dirty="0">
                  <a:latin typeface="Times New Roman"/>
                  <a:ea typeface="MS ゴシック"/>
                </a:rPr>
                <a:t>→</a:t>
              </a:r>
              <a:r>
                <a:rPr lang="en-US" altLang="ja-JP" sz="2000" dirty="0">
                  <a:latin typeface="Times New Roman"/>
                  <a:ea typeface="MS ゴシック"/>
                </a:rPr>
                <a:t>Validates implementation</a:t>
              </a:r>
              <a:endParaRPr lang="ja-JP" altLang="en-US" sz="2000" dirty="0">
                <a:latin typeface="Times New Roman"/>
                <a:ea typeface="MS ゴシック"/>
              </a:endParaRPr>
            </a:p>
            <a:p>
              <a:pPr>
                <a:defRPr sz="1300">
                  <a:solidFill>
                    <a:srgbClr val="000000"/>
                  </a:solidFill>
                  <a:latin typeface="Times New Roman"/>
                  <a:ea typeface="MS ゴシック"/>
                </a:defRPr>
              </a:pPr>
              <a:r>
                <a:rPr lang="en-US" altLang="ja-JP" sz="2000" dirty="0">
                  <a:latin typeface="Times New Roman"/>
                  <a:ea typeface="MS ゴシック"/>
                </a:rPr>
                <a:t>• Analysis</a:t>
              </a:r>
              <a:r>
                <a:rPr lang="ja-JP" altLang="en-US" sz="2000" dirty="0">
                  <a:latin typeface="Times New Roman"/>
                  <a:ea typeface="MS ゴシック"/>
                </a:rPr>
                <a:t> </a:t>
              </a:r>
              <a:r>
                <a:rPr lang="en-US" altLang="ja-JP" sz="2000" dirty="0">
                  <a:latin typeface="Times New Roman"/>
                  <a:ea typeface="MS ゴシック"/>
                </a:rPr>
                <a:t>without</a:t>
              </a:r>
              <a:r>
                <a:rPr lang="ja-JP" altLang="en-US" sz="2000" dirty="0">
                  <a:latin typeface="Times New Roman"/>
                  <a:ea typeface="MS ゴシック"/>
                </a:rPr>
                <a:t> </a:t>
              </a:r>
              <a:r>
                <a:rPr lang="en-US" altLang="ja-JP" sz="2000" dirty="0">
                  <a:latin typeface="Times New Roman"/>
                  <a:ea typeface="MS ゴシック"/>
                </a:rPr>
                <a:t>remeshing</a:t>
              </a:r>
            </a:p>
            <a:p>
              <a:pPr>
                <a:defRPr sz="1300">
                  <a:solidFill>
                    <a:srgbClr val="000000"/>
                  </a:solidFill>
                  <a:latin typeface="Times New Roman"/>
                  <a:ea typeface="MS ゴシック"/>
                </a:defRPr>
              </a:pPr>
              <a:r>
                <a:rPr lang="ja-JP" altLang="en-US" sz="2000" dirty="0">
                  <a:latin typeface="Times New Roman"/>
                  <a:ea typeface="MS ゴシック"/>
                </a:rPr>
                <a:t>   → </a:t>
              </a:r>
              <a:r>
                <a:rPr kumimoji="1" lang="en-US" altLang="ja-JP" sz="2000" dirty="0">
                  <a:latin typeface="Times New Roman"/>
                  <a:ea typeface="MS ゴシック"/>
                </a:rPr>
                <a:t>High</a:t>
              </a:r>
              <a:r>
                <a:rPr kumimoji="1" lang="ja-JP" altLang="en-US" sz="2000" dirty="0">
                  <a:latin typeface="Times New Roman"/>
                  <a:ea typeface="MS ゴシック"/>
                </a:rPr>
                <a:t> </a:t>
              </a:r>
              <a:r>
                <a:rPr kumimoji="1" lang="en-US" altLang="ja-JP" sz="2000" dirty="0">
                  <a:latin typeface="Times New Roman"/>
                  <a:ea typeface="MS ゴシック"/>
                </a:rPr>
                <a:t>applicability</a:t>
              </a:r>
              <a:r>
                <a:rPr kumimoji="1" lang="ja-JP" altLang="en-US" sz="2000" dirty="0">
                  <a:latin typeface="Times New Roman"/>
                  <a:ea typeface="MS ゴシック"/>
                </a:rPr>
                <a:t> </a:t>
              </a:r>
              <a:r>
                <a:rPr kumimoji="1" lang="en-US" altLang="ja-JP" sz="2000" dirty="0">
                  <a:latin typeface="Times New Roman"/>
                  <a:ea typeface="MS ゴシック"/>
                </a:rPr>
                <a:t>to</a:t>
              </a:r>
              <a:r>
                <a:rPr kumimoji="1" lang="ja-JP" altLang="en-US" sz="2000" dirty="0">
                  <a:latin typeface="Times New Roman"/>
                  <a:ea typeface="MS ゴシック"/>
                </a:rPr>
                <a:t> </a:t>
              </a:r>
              <a:r>
                <a:rPr kumimoji="1" lang="en-US" altLang="ja-JP" sz="2000" dirty="0">
                  <a:latin typeface="Times New Roman"/>
                  <a:ea typeface="MS ゴシック"/>
                </a:rPr>
                <a:t>moving</a:t>
              </a:r>
              <a:r>
                <a:rPr kumimoji="1" lang="ja-JP" altLang="en-US" sz="2000" dirty="0">
                  <a:latin typeface="Times New Roman"/>
                  <a:ea typeface="MS ゴシック"/>
                </a:rPr>
                <a:t> </a:t>
              </a:r>
              <a:r>
                <a:rPr kumimoji="1" lang="en-US" altLang="ja-JP" sz="2000" dirty="0">
                  <a:latin typeface="Times New Roman"/>
                  <a:ea typeface="MS ゴシック"/>
                </a:rPr>
                <a:t>object problems</a:t>
              </a:r>
              <a:endParaRPr lang="ja-JP" altLang="en-US" sz="2000" dirty="0">
                <a:latin typeface="Times New Roman"/>
                <a:ea typeface="MS ゴシック"/>
              </a:endParaRPr>
            </a:p>
          </p:txBody>
        </p:sp>
      </p:grpSp>
      <p:sp>
        <p:nvSpPr>
          <p:cNvPr id="15" name="テキスト ボックス 14">
            <a:extLst>
              <a:ext uri="{FF2B5EF4-FFF2-40B4-BE49-F238E27FC236}">
                <a16:creationId xmlns:a16="http://schemas.microsoft.com/office/drawing/2014/main" id="{F2281836-475F-C0D9-E872-891C70C14946}"/>
              </a:ext>
            </a:extLst>
          </p:cNvPr>
          <p:cNvSpPr txBox="1"/>
          <p:nvPr/>
        </p:nvSpPr>
        <p:spPr>
          <a:xfrm>
            <a:off x="7431712" y="4919520"/>
            <a:ext cx="3333136" cy="400110"/>
          </a:xfrm>
          <a:prstGeom prst="rect">
            <a:avLst/>
          </a:prstGeom>
          <a:noFill/>
        </p:spPr>
        <p:txBody>
          <a:bodyPr wrap="square" rtlCol="0">
            <a:spAutoFit/>
          </a:bodyPr>
          <a:lstStyle/>
          <a:p>
            <a:pPr algn="ctr"/>
            <a:r>
              <a:rPr kumimoji="1" lang="en-US" altLang="ja-JP" sz="2000" dirty="0">
                <a:latin typeface="Times" panose="02020603050405020304" pitchFamily="18" charset="0"/>
                <a:cs typeface="Times" panose="02020603050405020304" pitchFamily="18" charset="0"/>
              </a:rPr>
              <a:t>Lorentz force vs. Time</a:t>
            </a:r>
            <a:endParaRPr kumimoji="1" lang="ja-JP" altLang="en-US" sz="2000" dirty="0">
              <a:latin typeface="Times" panose="02020603050405020304" pitchFamily="18" charset="0"/>
              <a:cs typeface="Times" panose="02020603050405020304" pitchFamily="18" charset="0"/>
            </a:endParaRPr>
          </a:p>
        </p:txBody>
      </p:sp>
      <p:sp>
        <p:nvSpPr>
          <p:cNvPr id="23" name="Audio 23">
            <a:hlinkClick r:id="" action="ppaction://media"/>
          </p:cNvPr>
          <p:cNvSpPr>
            <a:spLocks noGrp="1"/>
          </p:cNvSpPr>
          <p:nvPr/>
        </p:nvSpPr>
        <p:spPr>
          <a:xfrm>
            <a:off x="-914400" y="-914400"/>
            <a:ext cx="914400" cy="914400"/>
          </a:xfrm>
          <a:prstGeom prst="rect">
            <a:avLst/>
          </a:prstGeom>
        </p:spPr>
        <p:txBody>
          <a:bodyPr/>
          <a:lstStyle/>
          <a:p>
            <a:endParaRPr lang="ja-JP" altLang="en-US"/>
          </a:p>
        </p:txBody>
      </p:sp>
      <p:pic>
        <p:nvPicPr>
          <p:cNvPr id="18" name="図 17">
            <a:extLst>
              <a:ext uri="{FF2B5EF4-FFF2-40B4-BE49-F238E27FC236}">
                <a16:creationId xmlns:a16="http://schemas.microsoft.com/office/drawing/2014/main" id="{27EDF224-BA2E-50BC-757B-A37155B01783}"/>
              </a:ext>
            </a:extLst>
          </p:cNvPr>
          <p:cNvPicPr>
            <a:picLocks noChangeAspect="1"/>
          </p:cNvPicPr>
          <p:nvPr/>
        </p:nvPicPr>
        <p:blipFill>
          <a:blip r:embed="rId5"/>
          <a:stretch>
            <a:fillRect/>
          </a:stretch>
        </p:blipFill>
        <p:spPr>
          <a:xfrm>
            <a:off x="350747" y="898081"/>
            <a:ext cx="5485946" cy="4114460"/>
          </a:xfrm>
          <a:prstGeom prst="rect">
            <a:avLst/>
          </a:prstGeom>
        </p:spPr>
      </p:pic>
      <p:pic>
        <p:nvPicPr>
          <p:cNvPr id="21" name="図 20">
            <a:extLst>
              <a:ext uri="{FF2B5EF4-FFF2-40B4-BE49-F238E27FC236}">
                <a16:creationId xmlns:a16="http://schemas.microsoft.com/office/drawing/2014/main" id="{A9BBBD86-6A42-3241-F3D4-DC0B84ED2AC3}"/>
              </a:ext>
            </a:extLst>
          </p:cNvPr>
          <p:cNvPicPr>
            <a:picLocks noChangeAspect="1"/>
          </p:cNvPicPr>
          <p:nvPr/>
        </p:nvPicPr>
        <p:blipFill>
          <a:blip r:embed="rId6"/>
          <a:stretch>
            <a:fillRect/>
          </a:stretch>
        </p:blipFill>
        <p:spPr>
          <a:xfrm>
            <a:off x="6355309" y="898081"/>
            <a:ext cx="5485946" cy="4114460"/>
          </a:xfrm>
          <a:prstGeom prst="rect">
            <a:avLst/>
          </a:prstGeom>
        </p:spPr>
      </p:pic>
      <p:sp>
        <p:nvSpPr>
          <p:cNvPr id="24" name="テキスト ボックス 23">
            <a:extLst>
              <a:ext uri="{FF2B5EF4-FFF2-40B4-BE49-F238E27FC236}">
                <a16:creationId xmlns:a16="http://schemas.microsoft.com/office/drawing/2014/main" id="{DF1F29FB-B61E-F81A-180B-D13134E8AFF3}"/>
              </a:ext>
            </a:extLst>
          </p:cNvPr>
          <p:cNvSpPr txBox="1"/>
          <p:nvPr/>
        </p:nvSpPr>
        <p:spPr>
          <a:xfrm>
            <a:off x="4721789" y="4639761"/>
            <a:ext cx="3273085" cy="461665"/>
          </a:xfrm>
          <a:prstGeom prst="rect">
            <a:avLst/>
          </a:prstGeom>
          <a:noFill/>
        </p:spPr>
        <p:txBody>
          <a:bodyPr wrap="square" rtlCol="0">
            <a:spAutoFit/>
          </a:bodyPr>
          <a:lstStyle/>
          <a:p>
            <a:pPr algn="ctr"/>
            <a:r>
              <a:rPr kumimoji="1" lang="en-US" altLang="ja-JP" sz="2400" dirty="0">
                <a:latin typeface="Times" panose="02020603050405020304" pitchFamily="18" charset="0"/>
                <a:cs typeface="Times" panose="02020603050405020304" pitchFamily="18" charset="0"/>
              </a:rPr>
              <a:t>Element Order	: </a:t>
            </a:r>
            <a:r>
              <a:rPr kumimoji="1" lang="en-US" altLang="ja-JP" sz="2400" i="1" dirty="0">
                <a:latin typeface="Times" panose="02020603050405020304" pitchFamily="18" charset="0"/>
                <a:cs typeface="Times" panose="02020603050405020304" pitchFamily="18" charset="0"/>
              </a:rPr>
              <a:t>p</a:t>
            </a:r>
            <a:r>
              <a:rPr kumimoji="1" lang="ja-JP" altLang="en-US" sz="2400" dirty="0">
                <a:latin typeface="Times" panose="02020603050405020304" pitchFamily="18" charset="0"/>
                <a:cs typeface="Times" panose="02020603050405020304" pitchFamily="18" charset="0"/>
              </a:rPr>
              <a:t>＝</a:t>
            </a:r>
            <a:r>
              <a:rPr kumimoji="1" lang="en-US" altLang="ja-JP" sz="2400" dirty="0">
                <a:latin typeface="Times" panose="02020603050405020304" pitchFamily="18" charset="0"/>
                <a:cs typeface="Times" panose="02020603050405020304" pitchFamily="18" charset="0"/>
              </a:rPr>
              <a:t>1</a:t>
            </a:r>
            <a:endParaRPr kumimoji="1" lang="ja-JP" altLang="en-US" sz="2400" dirty="0">
              <a:latin typeface="Times" panose="02020603050405020304" pitchFamily="18" charset="0"/>
              <a:cs typeface="Times" panose="02020603050405020304" pitchFamily="18" charset="0"/>
            </a:endParaRPr>
          </a:p>
        </p:txBody>
      </p:sp>
      <p:pic>
        <p:nvPicPr>
          <p:cNvPr id="5" name="radia_mcp_audio_15">
            <a:hlinkClick r:id="" action="ppaction://media"/>
            <a:extLst>
              <a:ext uri="{FF2B5EF4-FFF2-40B4-BE49-F238E27FC236}">
                <a16:creationId xmlns:a16="http://schemas.microsoft.com/office/drawing/2014/main" id="{1F91BE97-031E-D5B1-B1F2-6362998714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0" cy="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330"/>
    </mc:Choice>
    <mc:Fallback>
      <p:transition spd="slow" advTm="5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4" name="Rectangle 3"/>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5" name="TextBox 4"/>
          <p:cNvSpPr txBox="1"/>
          <p:nvPr/>
        </p:nvSpPr>
        <p:spPr>
          <a:xfrm>
            <a:off x="457200" y="256032"/>
            <a:ext cx="1702710" cy="523220"/>
          </a:xfrm>
          <a:prstGeom prst="rect">
            <a:avLst/>
          </a:prstGeom>
          <a:noFill/>
        </p:spPr>
        <p:txBody>
          <a:bodyPr wrap="none">
            <a:spAutoFit/>
          </a:bodyPr>
          <a:lstStyle/>
          <a:p>
            <a:pPr>
              <a:defRPr sz="2800" b="1">
                <a:solidFill>
                  <a:srgbClr val="FFFFFF"/>
                </a:solidFill>
                <a:latin typeface="Times New Roman"/>
                <a:ea typeface="MS Pゴシック"/>
              </a:defRPr>
            </a:pPr>
            <a:r>
              <a:rPr lang="en-US" dirty="0">
                <a:latin typeface="Times New Roman"/>
                <a:ea typeface="MS Pゴシック"/>
              </a:rPr>
              <a:t>Summary</a:t>
            </a:r>
          </a:p>
        </p:txBody>
      </p:sp>
      <p:sp>
        <p:nvSpPr>
          <p:cNvPr id="7" name="Rectangle 6"/>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grpSp>
        <p:nvGrpSpPr>
          <p:cNvPr id="2" name="グループ化 1">
            <a:extLst>
              <a:ext uri="{FF2B5EF4-FFF2-40B4-BE49-F238E27FC236}">
                <a16:creationId xmlns:a16="http://schemas.microsoft.com/office/drawing/2014/main" id="{8CF37403-C824-4B88-90AF-D8B5FCC0BD23}"/>
              </a:ext>
            </a:extLst>
          </p:cNvPr>
          <p:cNvGrpSpPr/>
          <p:nvPr/>
        </p:nvGrpSpPr>
        <p:grpSpPr>
          <a:xfrm>
            <a:off x="380592" y="1271739"/>
            <a:ext cx="11316393" cy="5082617"/>
            <a:chOff x="387927" y="1102385"/>
            <a:chExt cx="11316393" cy="4230395"/>
          </a:xfrm>
        </p:grpSpPr>
        <p:sp>
          <p:nvSpPr>
            <p:cNvPr id="11" name="Rounded Rectangle 10"/>
            <p:cNvSpPr/>
            <p:nvPr/>
          </p:nvSpPr>
          <p:spPr>
            <a:xfrm>
              <a:off x="387927" y="1102385"/>
              <a:ext cx="11316393" cy="4230395"/>
            </a:xfrm>
            <a:prstGeom prst="roundRect">
              <a:avLst/>
            </a:prstGeom>
            <a:solidFill>
              <a:schemeClr val="tx2">
                <a:lumMod val="75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16" name="テキスト ボックス 15">
              <a:extLst>
                <a:ext uri="{FF2B5EF4-FFF2-40B4-BE49-F238E27FC236}">
                  <a16:creationId xmlns:a16="http://schemas.microsoft.com/office/drawing/2014/main" id="{1D824FA8-BCB2-6164-8007-10E8F4524B50}"/>
                </a:ext>
              </a:extLst>
            </p:cNvPr>
            <p:cNvSpPr txBox="1"/>
            <p:nvPr/>
          </p:nvSpPr>
          <p:spPr>
            <a:xfrm>
              <a:off x="554181" y="1277154"/>
              <a:ext cx="10983884" cy="435490"/>
            </a:xfrm>
            <a:prstGeom prst="rect">
              <a:avLst/>
            </a:prstGeom>
            <a:noFill/>
          </p:spPr>
          <p:txBody>
            <a:bodyPr wrap="square" rtlCol="0">
              <a:spAutoFit/>
            </a:bodyPr>
            <a:lstStyle/>
            <a:p>
              <a:endParaRPr kumimoji="1" lang="en-US" altLang="ja-JP" sz="2800" dirty="0">
                <a:solidFill>
                  <a:schemeClr val="bg1"/>
                </a:solidFill>
                <a:latin typeface="Times" panose="02020603050405020304" pitchFamily="18" charset="0"/>
                <a:cs typeface="Times" panose="02020603050405020304" pitchFamily="18" charset="0"/>
              </a:endParaRPr>
            </a:p>
          </p:txBody>
        </p:sp>
      </p:grpSp>
      <p:sp>
        <p:nvSpPr>
          <p:cNvPr id="6" name="テキスト ボックス 5">
            <a:extLst>
              <a:ext uri="{FF2B5EF4-FFF2-40B4-BE49-F238E27FC236}">
                <a16:creationId xmlns:a16="http://schemas.microsoft.com/office/drawing/2014/main" id="{D6E28386-B104-0D96-57C9-F0940F766F04}"/>
              </a:ext>
            </a:extLst>
          </p:cNvPr>
          <p:cNvSpPr txBox="1"/>
          <p:nvPr/>
        </p:nvSpPr>
        <p:spPr>
          <a:xfrm>
            <a:off x="11696985" y="6415643"/>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11</a:t>
            </a:r>
            <a:endParaRPr kumimoji="1" lang="ja-JP" altLang="en-US" dirty="0">
              <a:latin typeface="Times New Roman" panose="02020603050405020304" pitchFamily="18" charset="0"/>
              <a:cs typeface="Times New Roman" panose="02020603050405020304" pitchFamily="18" charset="0"/>
            </a:endParaRPr>
          </a:p>
        </p:txBody>
      </p:sp>
      <p:sp>
        <p:nvSpPr>
          <p:cNvPr id="17" name="Audio 17">
            <a:hlinkClick r:id="" action="ppaction://media"/>
          </p:cNvPr>
          <p:cNvSpPr>
            <a:spLocks noGrp="1"/>
          </p:cNvSpPr>
          <p:nvPr/>
        </p:nvSpPr>
        <p:spPr>
          <a:xfrm>
            <a:off x="-914400" y="-914400"/>
            <a:ext cx="914400" cy="914400"/>
          </a:xfrm>
          <a:prstGeom prst="rect">
            <a:avLst/>
          </a:prstGeom>
        </p:spPr>
        <p:txBody>
          <a:bodyPr/>
          <a:lstStyle/>
          <a:p>
            <a:endParaRPr lang="ja-JP" altLang="en-US"/>
          </a:p>
        </p:txBody>
      </p:sp>
      <p:sp>
        <p:nvSpPr>
          <p:cNvPr id="8" name="テキスト ボックス 7">
            <a:extLst>
              <a:ext uri="{FF2B5EF4-FFF2-40B4-BE49-F238E27FC236}">
                <a16:creationId xmlns:a16="http://schemas.microsoft.com/office/drawing/2014/main" id="{B18AD885-835E-840D-A454-FBE0130F0712}"/>
              </a:ext>
            </a:extLst>
          </p:cNvPr>
          <p:cNvSpPr txBox="1"/>
          <p:nvPr/>
        </p:nvSpPr>
        <p:spPr>
          <a:xfrm>
            <a:off x="815927" y="1934308"/>
            <a:ext cx="10642208" cy="830997"/>
          </a:xfrm>
          <a:prstGeom prst="rect">
            <a:avLst/>
          </a:prstGeom>
          <a:noFill/>
        </p:spPr>
        <p:txBody>
          <a:bodyPr wrap="square" rtlCol="0">
            <a:spAutoFit/>
          </a:bodyPr>
          <a:lstStyle/>
          <a:p>
            <a:r>
              <a:rPr kumimoji="1" lang="en-US" altLang="ja-JP" sz="2400" dirty="0">
                <a:solidFill>
                  <a:schemeClr val="bg1"/>
                </a:solidFill>
                <a:latin typeface="Times" panose="02020603050405020304" pitchFamily="18" charset="0"/>
                <a:cs typeface="Times" panose="02020603050405020304" pitchFamily="18" charset="0"/>
              </a:rPr>
              <a:t>MMMM × </a:t>
            </a:r>
            <a:r>
              <a:rPr kumimoji="1" lang="en-US" altLang="ja-JP" sz="2400" dirty="0" err="1">
                <a:solidFill>
                  <a:schemeClr val="bg1"/>
                </a:solidFill>
                <a:latin typeface="Times" panose="02020603050405020304" pitchFamily="18" charset="0"/>
                <a:cs typeface="Times" panose="02020603050405020304" pitchFamily="18" charset="0"/>
              </a:rPr>
              <a:t>NGSolve</a:t>
            </a:r>
            <a:r>
              <a:rPr kumimoji="1" lang="en-US" altLang="ja-JP" sz="2400" dirty="0">
                <a:solidFill>
                  <a:schemeClr val="bg1"/>
                </a:solidFill>
                <a:latin typeface="Times" panose="02020603050405020304" pitchFamily="18" charset="0"/>
                <a:cs typeface="Times" panose="02020603050405020304" pitchFamily="18" charset="0"/>
              </a:rPr>
              <a:t> Coupling</a:t>
            </a:r>
          </a:p>
          <a:p>
            <a:r>
              <a:rPr lang="en-US" altLang="ja-JP" sz="2400" dirty="0">
                <a:solidFill>
                  <a:schemeClr val="bg1"/>
                </a:solidFill>
                <a:latin typeface="Times" panose="02020603050405020304" pitchFamily="18" charset="0"/>
                <a:cs typeface="Times" panose="02020603050405020304" pitchFamily="18" charset="0"/>
              </a:rPr>
              <a:t>Moving body handled by Radia (MMMM) → </a:t>
            </a:r>
            <a:r>
              <a:rPr lang="en-US" altLang="ja-JP" sz="2400" dirty="0" err="1">
                <a:solidFill>
                  <a:schemeClr val="bg1"/>
                </a:solidFill>
                <a:latin typeface="Times" panose="02020603050405020304" pitchFamily="18" charset="0"/>
                <a:cs typeface="Times" panose="02020603050405020304" pitchFamily="18" charset="0"/>
              </a:rPr>
              <a:t>NGSolve</a:t>
            </a:r>
            <a:r>
              <a:rPr lang="en-US" altLang="ja-JP" sz="2400" dirty="0">
                <a:solidFill>
                  <a:schemeClr val="bg1"/>
                </a:solidFill>
                <a:latin typeface="Times" panose="02020603050405020304" pitchFamily="18" charset="0"/>
                <a:cs typeface="Times" panose="02020603050405020304" pitchFamily="18" charset="0"/>
              </a:rPr>
              <a:t> mesh stays </a:t>
            </a:r>
            <a:r>
              <a:rPr lang="en-US" altLang="ja-JP" sz="2400" dirty="0">
                <a:solidFill>
                  <a:srgbClr val="FF0000"/>
                </a:solidFill>
                <a:latin typeface="Times" panose="02020603050405020304" pitchFamily="18" charset="0"/>
                <a:cs typeface="Times" panose="02020603050405020304" pitchFamily="18" charset="0"/>
              </a:rPr>
              <a:t>completely fixed</a:t>
            </a:r>
          </a:p>
        </p:txBody>
      </p:sp>
      <p:sp>
        <p:nvSpPr>
          <p:cNvPr id="10" name="テキスト ボックス 9">
            <a:extLst>
              <a:ext uri="{FF2B5EF4-FFF2-40B4-BE49-F238E27FC236}">
                <a16:creationId xmlns:a16="http://schemas.microsoft.com/office/drawing/2014/main" id="{DFAF2D76-6F8F-6643-C662-5743CC258A2C}"/>
              </a:ext>
            </a:extLst>
          </p:cNvPr>
          <p:cNvSpPr txBox="1"/>
          <p:nvPr/>
        </p:nvSpPr>
        <p:spPr>
          <a:xfrm>
            <a:off x="815927" y="3384411"/>
            <a:ext cx="10065174" cy="830997"/>
          </a:xfrm>
          <a:prstGeom prst="rect">
            <a:avLst/>
          </a:prstGeom>
          <a:noFill/>
        </p:spPr>
        <p:txBody>
          <a:bodyPr wrap="square" rtlCol="0">
            <a:spAutoFit/>
          </a:bodyPr>
          <a:lstStyle/>
          <a:p>
            <a:r>
              <a:rPr kumimoji="1" lang="en-US" altLang="ja-JP" sz="2400" dirty="0">
                <a:solidFill>
                  <a:schemeClr val="bg1"/>
                </a:solidFill>
                <a:latin typeface="Times" panose="02020603050405020304" pitchFamily="18" charset="0"/>
                <a:cs typeface="Times" panose="02020603050405020304" pitchFamily="18" charset="0"/>
              </a:rPr>
              <a:t>MCP Server for Radia-</a:t>
            </a:r>
            <a:r>
              <a:rPr kumimoji="1" lang="en-US" altLang="ja-JP" sz="2400" dirty="0" err="1">
                <a:solidFill>
                  <a:schemeClr val="bg1"/>
                </a:solidFill>
                <a:latin typeface="Times" panose="02020603050405020304" pitchFamily="18" charset="0"/>
                <a:cs typeface="Times" panose="02020603050405020304" pitchFamily="18" charset="0"/>
              </a:rPr>
              <a:t>NGSolve</a:t>
            </a:r>
            <a:endParaRPr kumimoji="1" lang="en-US" altLang="ja-JP" sz="2400" dirty="0">
              <a:solidFill>
                <a:schemeClr val="bg1"/>
              </a:solidFill>
              <a:latin typeface="Times" panose="02020603050405020304" pitchFamily="18" charset="0"/>
              <a:cs typeface="Times" panose="02020603050405020304" pitchFamily="18" charset="0"/>
            </a:endParaRPr>
          </a:p>
          <a:p>
            <a:r>
              <a:rPr kumimoji="1" lang="en-US" altLang="ja-JP" sz="2400" dirty="0">
                <a:solidFill>
                  <a:srgbClr val="FF0000"/>
                </a:solidFill>
                <a:latin typeface="Times" panose="02020603050405020304" pitchFamily="18" charset="0"/>
                <a:cs typeface="Times" panose="02020603050405020304" pitchFamily="18" charset="0"/>
              </a:rPr>
              <a:t>Natural language prompt </a:t>
            </a:r>
            <a:r>
              <a:rPr kumimoji="1" lang="en-US" altLang="ja-JP" sz="2400" dirty="0">
                <a:solidFill>
                  <a:schemeClr val="bg1"/>
                </a:solidFill>
                <a:latin typeface="Times" panose="02020603050405020304" pitchFamily="18" charset="0"/>
                <a:cs typeface="Times" panose="02020603050405020304" pitchFamily="18" charset="0"/>
              </a:rPr>
              <a:t>→ complete, Lint-checked implementation code</a:t>
            </a:r>
            <a:endParaRPr kumimoji="1" lang="ja-JP" altLang="en-US" sz="2400" dirty="0">
              <a:solidFill>
                <a:schemeClr val="bg1"/>
              </a:solidFill>
              <a:latin typeface="Times" panose="02020603050405020304" pitchFamily="18" charset="0"/>
              <a:cs typeface="Times" panose="02020603050405020304" pitchFamily="18" charset="0"/>
            </a:endParaRPr>
          </a:p>
        </p:txBody>
      </p:sp>
      <p:sp>
        <p:nvSpPr>
          <p:cNvPr id="13" name="テキスト ボックス 12">
            <a:extLst>
              <a:ext uri="{FF2B5EF4-FFF2-40B4-BE49-F238E27FC236}">
                <a16:creationId xmlns:a16="http://schemas.microsoft.com/office/drawing/2014/main" id="{808456BF-F39D-AF5D-B563-91D0876ACBF0}"/>
              </a:ext>
            </a:extLst>
          </p:cNvPr>
          <p:cNvSpPr txBox="1"/>
          <p:nvPr/>
        </p:nvSpPr>
        <p:spPr>
          <a:xfrm>
            <a:off x="815927" y="4855296"/>
            <a:ext cx="10642208" cy="830997"/>
          </a:xfrm>
          <a:prstGeom prst="rect">
            <a:avLst/>
          </a:prstGeom>
          <a:noFill/>
        </p:spPr>
        <p:txBody>
          <a:bodyPr wrap="square" rtlCol="0">
            <a:spAutoFit/>
          </a:bodyPr>
          <a:lstStyle/>
          <a:p>
            <a:r>
              <a:rPr kumimoji="1" lang="en-US" altLang="ja-JP" sz="2400" dirty="0">
                <a:solidFill>
                  <a:schemeClr val="bg1"/>
                </a:solidFill>
                <a:latin typeface="Times" panose="02020603050405020304" pitchFamily="18" charset="0"/>
                <a:cs typeface="Times" panose="02020603050405020304" pitchFamily="18" charset="0"/>
              </a:rPr>
              <a:t>This framework is publicly available on GitHub.</a:t>
            </a:r>
          </a:p>
          <a:p>
            <a:r>
              <a:rPr kumimoji="1" lang="en-US" altLang="ja-JP" sz="2400" dirty="0">
                <a:solidFill>
                  <a:schemeClr val="bg1"/>
                </a:solidFill>
                <a:latin typeface="Times" panose="02020603050405020304" pitchFamily="18" charset="0"/>
                <a:cs typeface="Times" panose="02020603050405020304" pitchFamily="18" charset="0"/>
              </a:rPr>
              <a:t>(https://github.com/ksugahar/Radia)</a:t>
            </a:r>
            <a:endParaRPr kumimoji="1" lang="ja-JP" altLang="en-US" sz="2400" dirty="0">
              <a:solidFill>
                <a:schemeClr val="bg1"/>
              </a:solidFill>
              <a:latin typeface="Times" panose="02020603050405020304" pitchFamily="18" charset="0"/>
              <a:cs typeface="Times" panose="02020603050405020304" pitchFamily="18" charset="0"/>
            </a:endParaRPr>
          </a:p>
        </p:txBody>
      </p:sp>
      <p:pic>
        <p:nvPicPr>
          <p:cNvPr id="9" name="radia_mcp_audio_16">
            <a:hlinkClick r:id="" action="ppaction://media"/>
            <a:extLst>
              <a:ext uri="{FF2B5EF4-FFF2-40B4-BE49-F238E27FC236}">
                <a16:creationId xmlns:a16="http://schemas.microsoft.com/office/drawing/2014/main" id="{B21FB9F2-A9AC-A37A-8406-12B7CD739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0" cy="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194"/>
    </mc:Choice>
    <mc:Fallback>
      <p:transition spd="slow" advTm="49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7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695" cy="6858000"/>
          </a:xfrm>
          <a:prstGeom prst="rect">
            <a:avLst/>
          </a:prstGeom>
          <a:solidFill>
            <a:srgbClr val="F0F8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3" name="Rectangle 2"/>
          <p:cNvSpPr/>
          <p:nvPr/>
        </p:nvSpPr>
        <p:spPr>
          <a:xfrm>
            <a:off x="0" y="0"/>
            <a:ext cx="12191695" cy="1371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4" name="TextBox 3"/>
          <p:cNvSpPr txBox="1"/>
          <p:nvPr/>
        </p:nvSpPr>
        <p:spPr>
          <a:xfrm>
            <a:off x="2537661" y="2967335"/>
            <a:ext cx="7116372" cy="923330"/>
          </a:xfrm>
          <a:prstGeom prst="rect">
            <a:avLst/>
          </a:prstGeom>
          <a:noFill/>
        </p:spPr>
        <p:txBody>
          <a:bodyPr wrap="none">
            <a:spAutoFit/>
          </a:bodyPr>
          <a:lstStyle/>
          <a:p>
            <a:pPr algn="ctr">
              <a:defRPr sz="4400" b="1">
                <a:solidFill>
                  <a:srgbClr val="003366"/>
                </a:solidFill>
                <a:latin typeface="Times New Roman"/>
                <a:ea typeface="MS Pゴシック"/>
              </a:defRPr>
            </a:pPr>
            <a:r>
              <a:rPr lang="en-US" altLang="ja-JP" sz="5400" dirty="0">
                <a:latin typeface="Times" panose="02020603050405020304" pitchFamily="18" charset="0"/>
                <a:ea typeface="+mj-ea"/>
                <a:cs typeface="Times" panose="02020603050405020304" pitchFamily="18" charset="0"/>
              </a:rPr>
              <a:t>Thank</a:t>
            </a:r>
            <a:r>
              <a:rPr lang="ja-JP" altLang="en-US" sz="5400" dirty="0">
                <a:latin typeface="Times" panose="02020603050405020304" pitchFamily="18" charset="0"/>
                <a:ea typeface="+mj-ea"/>
                <a:cs typeface="Times" panose="02020603050405020304" pitchFamily="18" charset="0"/>
              </a:rPr>
              <a:t> </a:t>
            </a:r>
            <a:r>
              <a:rPr lang="en-US" altLang="ja-JP" sz="5400" dirty="0">
                <a:latin typeface="Times" panose="02020603050405020304" pitchFamily="18" charset="0"/>
                <a:ea typeface="+mj-ea"/>
                <a:cs typeface="Times" panose="02020603050405020304" pitchFamily="18" charset="0"/>
              </a:rPr>
              <a:t>you for listening</a:t>
            </a:r>
            <a:endParaRPr sz="5400" dirty="0">
              <a:latin typeface="Times" panose="02020603050405020304" pitchFamily="18" charset="0"/>
              <a:ea typeface="+mj-ea"/>
              <a:cs typeface="Times" panose="02020603050405020304" pitchFamily="18" charset="0"/>
            </a:endParaRPr>
          </a:p>
        </p:txBody>
      </p:sp>
      <p:sp>
        <p:nvSpPr>
          <p:cNvPr id="7" name="Rectangle 6"/>
          <p:cNvSpPr/>
          <p:nvPr/>
        </p:nvSpPr>
        <p:spPr>
          <a:xfrm>
            <a:off x="0" y="6720840"/>
            <a:ext cx="12191695" cy="13716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8" name="Audio 8">
            <a:hlinkClick r:id="" action="ppaction://media"/>
          </p:cNvPr>
          <p:cNvSpPr>
            <a:spLocks noGrp="1"/>
          </p:cNvSpPr>
          <p:nvPr/>
        </p:nvSpPr>
        <p:spPr>
          <a:xfrm>
            <a:off x="-914400" y="-914400"/>
            <a:ext cx="914400" cy="914400"/>
          </a:xfrm>
          <a:prstGeom prst="rect">
            <a:avLst/>
          </a:prstGeom>
        </p:spPr>
        <p:txBody>
          <a:bodyPr/>
          <a:lstStyle/>
          <a:p>
            <a:endParaRPr lang="ja-JP" altLang="en-US"/>
          </a:p>
        </p:txBody>
      </p:sp>
      <p:pic>
        <p:nvPicPr>
          <p:cNvPr id="5" name="radia_mcp_audio_17">
            <a:hlinkClick r:id="" action="ppaction://media"/>
            <a:extLst>
              <a:ext uri="{FF2B5EF4-FFF2-40B4-BE49-F238E27FC236}">
                <a16:creationId xmlns:a16="http://schemas.microsoft.com/office/drawing/2014/main" id="{49665EA1-3280-62D7-6354-A2C1890B63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0" cy="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74"/>
    </mc:Choice>
    <mc:Fallback>
      <p:transition spd="slow" advTm="4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B594E-0941-1740-BF8D-A7EBBAC3C6C9}"/>
            </a:ext>
          </a:extLst>
        </p:cNvPr>
        <p:cNvGrpSpPr/>
        <p:nvPr/>
      </p:nvGrpSpPr>
      <p:grpSpPr>
        <a:xfrm>
          <a:off x="0" y="0"/>
          <a:ext cx="0" cy="0"/>
          <a:chOff x="0" y="0"/>
          <a:chExt cx="0" cy="0"/>
        </a:xfrm>
      </p:grpSpPr>
      <p:pic>
        <p:nvPicPr>
          <p:cNvPr id="32" name="図 31" descr="図形, 円&#10;&#10;AI 生成コンテンツは誤りを含む可能性があります。">
            <a:extLst>
              <a:ext uri="{FF2B5EF4-FFF2-40B4-BE49-F238E27FC236}">
                <a16:creationId xmlns:a16="http://schemas.microsoft.com/office/drawing/2014/main" id="{94D7745C-477B-AE53-4FBB-B1D92BDA9EAB}"/>
              </a:ext>
            </a:extLst>
          </p:cNvPr>
          <p:cNvPicPr>
            <a:picLocks noChangeAspect="1"/>
          </p:cNvPicPr>
          <p:nvPr/>
        </p:nvPicPr>
        <p:blipFill>
          <a:blip r:embed="rId5">
            <a:clrChange>
              <a:clrFrom>
                <a:srgbClr val="FFFEFF"/>
              </a:clrFrom>
              <a:clrTo>
                <a:srgbClr val="FFFEFF">
                  <a:alpha val="0"/>
                </a:srgbClr>
              </a:clrTo>
            </a:clrChange>
            <a:alphaModFix amt="50000"/>
          </a:blip>
          <a:stretch>
            <a:fillRect/>
          </a:stretch>
        </p:blipFill>
        <p:spPr>
          <a:xfrm>
            <a:off x="644951" y="844958"/>
            <a:ext cx="4352748" cy="3740324"/>
          </a:xfrm>
          <a:prstGeom prst="rect">
            <a:avLst/>
          </a:prstGeom>
        </p:spPr>
      </p:pic>
      <p:sp>
        <p:nvSpPr>
          <p:cNvPr id="4" name="Rounded Rectangle 10">
            <a:extLst>
              <a:ext uri="{FF2B5EF4-FFF2-40B4-BE49-F238E27FC236}">
                <a16:creationId xmlns:a16="http://schemas.microsoft.com/office/drawing/2014/main" id="{55105E86-FA1D-BA84-660A-3B0863B9E18C}"/>
              </a:ext>
            </a:extLst>
          </p:cNvPr>
          <p:cNvSpPr/>
          <p:nvPr/>
        </p:nvSpPr>
        <p:spPr>
          <a:xfrm>
            <a:off x="302024" y="4498079"/>
            <a:ext cx="6184466" cy="2071942"/>
          </a:xfrm>
          <a:prstGeom prst="roundRect">
            <a:avLst/>
          </a:prstGeom>
          <a:solidFill>
            <a:schemeClr val="tx2">
              <a:lumMod val="20000"/>
              <a:lumOff val="8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24" name="Rectangle 3">
            <a:extLst>
              <a:ext uri="{FF2B5EF4-FFF2-40B4-BE49-F238E27FC236}">
                <a16:creationId xmlns:a16="http://schemas.microsoft.com/office/drawing/2014/main" id="{48405CA5-093D-5D59-A0FE-6EC70369A87B}"/>
              </a:ext>
            </a:extLst>
          </p:cNvPr>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cxnSp>
        <p:nvCxnSpPr>
          <p:cNvPr id="37" name="直線矢印コネクタ 36">
            <a:extLst>
              <a:ext uri="{FF2B5EF4-FFF2-40B4-BE49-F238E27FC236}">
                <a16:creationId xmlns:a16="http://schemas.microsoft.com/office/drawing/2014/main" id="{CB2DB7B4-85AE-2070-C174-21EC45CB551B}"/>
              </a:ext>
            </a:extLst>
          </p:cNvPr>
          <p:cNvCxnSpPr>
            <a:cxnSpLocks/>
            <a:stCxn id="41" idx="1"/>
          </p:cNvCxnSpPr>
          <p:nvPr/>
        </p:nvCxnSpPr>
        <p:spPr>
          <a:xfrm flipH="1">
            <a:off x="3963752" y="1373126"/>
            <a:ext cx="953516" cy="24375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41" name="テキスト ボックス 40">
            <a:extLst>
              <a:ext uri="{FF2B5EF4-FFF2-40B4-BE49-F238E27FC236}">
                <a16:creationId xmlns:a16="http://schemas.microsoft.com/office/drawing/2014/main" id="{6DD72480-7B82-D033-004A-CE53D1424AE9}"/>
              </a:ext>
            </a:extLst>
          </p:cNvPr>
          <p:cNvSpPr txBox="1"/>
          <p:nvPr/>
        </p:nvSpPr>
        <p:spPr>
          <a:xfrm>
            <a:off x="4917268" y="1173071"/>
            <a:ext cx="1419776" cy="400110"/>
          </a:xfrm>
          <a:prstGeom prst="rect">
            <a:avLst/>
          </a:prstGeom>
          <a:noFill/>
        </p:spPr>
        <p:txBody>
          <a:bodyPr wrap="square" rtlCol="0">
            <a:spAutoFit/>
          </a:bodyPr>
          <a:lstStyle/>
          <a:p>
            <a:r>
              <a:rPr kumimoji="1" lang="en-US" altLang="ja-JP" sz="2000" dirty="0">
                <a:latin typeface="Times" panose="02020603050405020304" pitchFamily="18" charset="0"/>
                <a:ea typeface="ＭＳ ゴシック" panose="020B0609070205080204" pitchFamily="49" charset="-128"/>
                <a:cs typeface="Times" panose="02020603050405020304" pitchFamily="18" charset="0"/>
              </a:rPr>
              <a:t>Air</a:t>
            </a:r>
            <a:r>
              <a:rPr kumimoji="1" lang="ja-JP" altLang="en-US" sz="2000" dirty="0">
                <a:latin typeface="Times" panose="02020603050405020304" pitchFamily="18" charset="0"/>
                <a:ea typeface="ＭＳ ゴシック" panose="020B0609070205080204" pitchFamily="49" charset="-128"/>
                <a:cs typeface="Times" panose="02020603050405020304" pitchFamily="18" charset="0"/>
              </a:rPr>
              <a:t> </a:t>
            </a:r>
            <a:r>
              <a:rPr kumimoji="1" lang="en-US" altLang="ja-JP" sz="2000" dirty="0">
                <a:latin typeface="Times" panose="02020603050405020304" pitchFamily="18" charset="0"/>
                <a:ea typeface="ＭＳ ゴシック" panose="020B0609070205080204" pitchFamily="49" charset="-128"/>
                <a:cs typeface="Times" panose="02020603050405020304" pitchFamily="18" charset="0"/>
              </a:rPr>
              <a:t>domain</a:t>
            </a:r>
            <a:endParaRPr kumimoji="1" lang="ja-JP" altLang="en-US" sz="2000" dirty="0">
              <a:latin typeface="Times" panose="02020603050405020304" pitchFamily="18" charset="0"/>
              <a:ea typeface="ＭＳ ゴシック" panose="020B0609070205080204" pitchFamily="49" charset="-128"/>
              <a:cs typeface="Times" panose="02020603050405020304" pitchFamily="18" charset="0"/>
            </a:endParaRPr>
          </a:p>
        </p:txBody>
      </p:sp>
      <p:sp>
        <p:nvSpPr>
          <p:cNvPr id="3" name="Rectangle 2">
            <a:extLst>
              <a:ext uri="{FF2B5EF4-FFF2-40B4-BE49-F238E27FC236}">
                <a16:creationId xmlns:a16="http://schemas.microsoft.com/office/drawing/2014/main" id="{E44EB96A-DC28-D7F1-9142-E60DC30AE75B}"/>
              </a:ext>
            </a:extLst>
          </p:cNvPr>
          <p:cNvSpPr/>
          <p:nvPr/>
        </p:nvSpPr>
        <p:spPr>
          <a:xfrm>
            <a:off x="4659" y="-377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7" name="Rectangle 6">
            <a:extLst>
              <a:ext uri="{FF2B5EF4-FFF2-40B4-BE49-F238E27FC236}">
                <a16:creationId xmlns:a16="http://schemas.microsoft.com/office/drawing/2014/main" id="{E1273178-8CEE-1F93-51FB-F98D9F6D4238}"/>
              </a:ext>
            </a:extLst>
          </p:cNvPr>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grpSp>
        <p:nvGrpSpPr>
          <p:cNvPr id="42" name="グループ化 41">
            <a:extLst>
              <a:ext uri="{FF2B5EF4-FFF2-40B4-BE49-F238E27FC236}">
                <a16:creationId xmlns:a16="http://schemas.microsoft.com/office/drawing/2014/main" id="{4E34426D-C9BA-4395-C5AA-687BE747D0C6}"/>
              </a:ext>
            </a:extLst>
          </p:cNvPr>
          <p:cNvGrpSpPr/>
          <p:nvPr/>
        </p:nvGrpSpPr>
        <p:grpSpPr>
          <a:xfrm>
            <a:off x="390983" y="4585770"/>
            <a:ext cx="5566930" cy="1896850"/>
            <a:chOff x="551546" y="1122726"/>
            <a:chExt cx="5566930" cy="1896850"/>
          </a:xfrm>
        </p:grpSpPr>
        <p:sp>
          <p:nvSpPr>
            <p:cNvPr id="9" name="TextBox 8">
              <a:extLst>
                <a:ext uri="{FF2B5EF4-FFF2-40B4-BE49-F238E27FC236}">
                  <a16:creationId xmlns:a16="http://schemas.microsoft.com/office/drawing/2014/main" id="{88C9F061-79DC-A67A-80AA-C8FECA2E491F}"/>
                </a:ext>
              </a:extLst>
            </p:cNvPr>
            <p:cNvSpPr txBox="1"/>
            <p:nvPr/>
          </p:nvSpPr>
          <p:spPr>
            <a:xfrm>
              <a:off x="551546" y="1122726"/>
              <a:ext cx="555590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2000" b="1">
                  <a:solidFill>
                    <a:srgbClr val="006699"/>
                  </a:solidFill>
                  <a:latin typeface="Times New Roman"/>
                  <a:ea typeface="MS Pゴシック"/>
                </a:defRPr>
              </a:pPr>
              <a:r>
                <a:rPr lang="en-US" sz="2000" b="1" dirty="0">
                  <a:solidFill>
                    <a:srgbClr val="006699"/>
                  </a:solidFill>
                  <a:latin typeface="Times New Roman"/>
                  <a:ea typeface="MS Pゴシック"/>
                </a:rPr>
                <a:t>Finite Element Method</a:t>
              </a:r>
              <a:r>
                <a:rPr kumimoji="0" sz="2000" b="1" i="0" u="none" strike="noStrike" kern="1200" cap="none" spc="0" normalizeH="0" baseline="0" noProof="0" dirty="0">
                  <a:ln>
                    <a:noFill/>
                  </a:ln>
                  <a:solidFill>
                    <a:srgbClr val="006699"/>
                  </a:solidFill>
                  <a:effectLst/>
                  <a:uLnTx/>
                  <a:uFillTx/>
                  <a:latin typeface="Times New Roman"/>
                  <a:ea typeface="MS Pゴシック"/>
                  <a:cs typeface="+mn-cs"/>
                </a:rPr>
                <a:t>（FEM）</a:t>
              </a:r>
            </a:p>
          </p:txBody>
        </p:sp>
        <p:sp>
          <p:nvSpPr>
            <p:cNvPr id="10" name="TextBox 9">
              <a:extLst>
                <a:ext uri="{FF2B5EF4-FFF2-40B4-BE49-F238E27FC236}">
                  <a16:creationId xmlns:a16="http://schemas.microsoft.com/office/drawing/2014/main" id="{D347ACC7-D8F9-17F6-898F-2C585C6BD95E}"/>
                </a:ext>
              </a:extLst>
            </p:cNvPr>
            <p:cNvSpPr txBox="1"/>
            <p:nvPr/>
          </p:nvSpPr>
          <p:spPr>
            <a:xfrm>
              <a:off x="562571" y="1465304"/>
              <a:ext cx="5555905" cy="1554272"/>
            </a:xfrm>
            <a:prstGeom prst="rect">
              <a:avLst/>
            </a:prstGeom>
            <a:noFill/>
          </p:spPr>
          <p:txBody>
            <a:bodyPr wrap="square">
              <a:spAutoFit/>
            </a:bodyPr>
            <a:lstStyle/>
            <a:p>
              <a:pPr lvl="0">
                <a:spcAft>
                  <a:spcPts val="600"/>
                </a:spcAft>
                <a:defRPr sz="1600">
                  <a:solidFill>
                    <a:srgbClr val="008000"/>
                  </a:solidFill>
                  <a:latin typeface="Times New Roman"/>
                  <a:ea typeface="MS ゴシック"/>
                </a:defRPr>
              </a:pPr>
              <a:r>
                <a:rPr kumimoji="0" sz="2000" b="0" i="0" u="none" strike="noStrike" kern="1200" cap="none" spc="0" normalizeH="0" baseline="0" noProof="0" dirty="0">
                  <a:ln>
                    <a:noFill/>
                  </a:ln>
                  <a:solidFill>
                    <a:srgbClr val="008000"/>
                  </a:solidFill>
                  <a:effectLst/>
                  <a:uLnTx/>
                  <a:uFillTx/>
                  <a:latin typeface="Times New Roman"/>
                  <a:ea typeface="MS ゴシック"/>
                  <a:cs typeface="+mn-cs"/>
                </a:rPr>
                <a:t>✓ </a:t>
              </a:r>
              <a:r>
                <a:rPr lang="ja-JP" altLang="ja-JP" sz="2000" dirty="0">
                  <a:latin typeface="Times" panose="02020603050405020304" pitchFamily="18" charset="0"/>
                  <a:cs typeface="Times" panose="02020603050405020304" pitchFamily="18" charset="0"/>
                </a:rPr>
                <a:t>Superior performance in eddy current analysis</a:t>
              </a:r>
              <a:endParaRPr kumimoji="0" sz="2000" b="0" i="0" u="none" strike="noStrike" kern="1200" cap="none" spc="0" normalizeH="0" baseline="0" noProof="0" dirty="0">
                <a:ln>
                  <a:noFill/>
                </a:ln>
                <a:solidFill>
                  <a:srgbClr val="008000"/>
                </a:solidFill>
                <a:effectLst/>
                <a:uLnTx/>
                <a:uFillTx/>
                <a:latin typeface="Times" panose="02020603050405020304" pitchFamily="18" charset="0"/>
                <a:ea typeface="MS ゴシック"/>
                <a:cs typeface="Times" panose="02020603050405020304" pitchFamily="18" charset="0"/>
              </a:endParaRPr>
            </a:p>
            <a:p>
              <a:pPr lvl="0">
                <a:spcAft>
                  <a:spcPts val="600"/>
                </a:spcAft>
                <a:defRPr sz="1600">
                  <a:solidFill>
                    <a:srgbClr val="008000"/>
                  </a:solidFill>
                  <a:latin typeface="Times New Roman"/>
                  <a:ea typeface="MS ゴシック"/>
                </a:defRPr>
              </a:pPr>
              <a:r>
                <a:rPr kumimoji="0" sz="2000" b="0" i="0" u="none" strike="noStrike" kern="1200" cap="none" spc="0" normalizeH="0" baseline="0" noProof="0" dirty="0">
                  <a:ln>
                    <a:noFill/>
                  </a:ln>
                  <a:solidFill>
                    <a:srgbClr val="008000"/>
                  </a:solidFill>
                  <a:effectLst/>
                  <a:uLnTx/>
                  <a:uFillTx/>
                  <a:latin typeface="Times New Roman"/>
                  <a:ea typeface="MS ゴシック"/>
                  <a:cs typeface="+mn-cs"/>
                </a:rPr>
                <a:t>✓ </a:t>
              </a:r>
              <a:r>
                <a:rPr lang="en-US" altLang="ja-JP" sz="2000" dirty="0"/>
                <a:t>Flexible handling of non-linear materials</a:t>
              </a:r>
            </a:p>
            <a:p>
              <a:pPr lvl="0">
                <a:spcAft>
                  <a:spcPts val="600"/>
                </a:spcAft>
                <a:defRPr sz="1600">
                  <a:solidFill>
                    <a:srgbClr val="008000"/>
                  </a:solidFill>
                  <a:latin typeface="Times New Roman"/>
                  <a:ea typeface="MS ゴシック"/>
                </a:defRPr>
              </a:pPr>
              <a:r>
                <a:rPr kumimoji="0" sz="2000" b="0" i="0" u="none" strike="noStrike" kern="1200" cap="none" spc="0" normalizeH="0" baseline="0" noProof="0" dirty="0">
                  <a:ln>
                    <a:noFill/>
                  </a:ln>
                  <a:solidFill>
                    <a:srgbClr val="C80000"/>
                  </a:solidFill>
                  <a:effectLst/>
                  <a:uLnTx/>
                  <a:uFillTx/>
                  <a:latin typeface="Times New Roman"/>
                  <a:ea typeface="MS ゴシック"/>
                  <a:cs typeface="+mn-cs"/>
                </a:rPr>
                <a:t>✗ </a:t>
              </a:r>
              <a:r>
                <a:rPr kumimoji="0" lang="en-US" sz="2000" b="0" i="0" u="none" strike="noStrike" kern="1200" cap="none" spc="0" normalizeH="0" baseline="0" noProof="0" dirty="0">
                  <a:ln>
                    <a:noFill/>
                  </a:ln>
                  <a:solidFill>
                    <a:srgbClr val="C80000"/>
                  </a:solidFill>
                  <a:effectLst/>
                  <a:uLnTx/>
                  <a:uFillTx/>
                  <a:latin typeface="Times New Roman"/>
                  <a:ea typeface="MS ゴシック"/>
                  <a:cs typeface="+mn-cs"/>
                </a:rPr>
                <a:t>Discretization of air region required</a:t>
              </a:r>
              <a:endParaRPr kumimoji="0" lang="ja-JP" altLang="en-US" sz="2000" b="0" i="0" u="none" strike="noStrike" kern="1200" cap="none" spc="0" normalizeH="0" baseline="0" noProof="0" dirty="0">
                <a:ln>
                  <a:noFill/>
                </a:ln>
                <a:solidFill>
                  <a:srgbClr val="C80000"/>
                </a:solidFill>
                <a:effectLst/>
                <a:uLnTx/>
                <a:uFillTx/>
                <a:latin typeface="Times New Roman"/>
                <a:ea typeface="MS ゴシック"/>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sz="1600">
                  <a:solidFill>
                    <a:srgbClr val="C80000"/>
                  </a:solidFill>
                  <a:latin typeface="Times New Roman"/>
                  <a:ea typeface="MS ゴシック"/>
                </a:defRPr>
              </a:pPr>
              <a:r>
                <a:rPr kumimoji="0" lang="ja-JP" altLang="en-US" sz="2000" b="0" i="0" u="none" strike="noStrike" kern="1200" cap="none" spc="0" normalizeH="0" baseline="0" noProof="0" dirty="0">
                  <a:ln>
                    <a:noFill/>
                  </a:ln>
                  <a:solidFill>
                    <a:srgbClr val="C80000"/>
                  </a:solidFill>
                  <a:effectLst/>
                  <a:uLnTx/>
                  <a:uFillTx/>
                  <a:latin typeface="Times New Roman"/>
                  <a:ea typeface="MS ゴシック"/>
                  <a:cs typeface="+mn-cs"/>
                </a:rPr>
                <a:t>✗ </a:t>
              </a:r>
              <a:r>
                <a:rPr kumimoji="0" lang="en-US" altLang="ja-JP" sz="2000" b="0" i="0" u="none" strike="noStrike" kern="1200" cap="none" spc="0" normalizeH="0" baseline="0" noProof="0" dirty="0">
                  <a:ln>
                    <a:noFill/>
                  </a:ln>
                  <a:solidFill>
                    <a:srgbClr val="C80000"/>
                  </a:solidFill>
                  <a:effectLst/>
                  <a:uLnTx/>
                  <a:uFillTx/>
                  <a:latin typeface="Times New Roman"/>
                  <a:ea typeface="MS ゴシック"/>
                  <a:cs typeface="+mn-cs"/>
                </a:rPr>
                <a:t>Remeshing required at each movement step</a:t>
              </a:r>
              <a:endParaRPr kumimoji="0" lang="ja-JP" altLang="en-US" sz="2000" b="0" i="0" u="none" strike="noStrike" kern="1200" cap="none" spc="0" normalizeH="0" baseline="0" noProof="0" dirty="0">
                <a:ln>
                  <a:noFill/>
                </a:ln>
                <a:solidFill>
                  <a:srgbClr val="C80000"/>
                </a:solidFill>
                <a:effectLst/>
                <a:uLnTx/>
                <a:uFillTx/>
                <a:latin typeface="Times New Roman"/>
                <a:ea typeface="MS ゴシック"/>
                <a:cs typeface="+mn-cs"/>
              </a:endParaRPr>
            </a:p>
          </p:txBody>
        </p:sp>
      </p:grpSp>
      <p:sp>
        <p:nvSpPr>
          <p:cNvPr id="46" name="テキスト ボックス 45">
            <a:extLst>
              <a:ext uri="{FF2B5EF4-FFF2-40B4-BE49-F238E27FC236}">
                <a16:creationId xmlns:a16="http://schemas.microsoft.com/office/drawing/2014/main" id="{38FBB9C0-AE1B-D8D4-90C0-77061E43F2FD}"/>
              </a:ext>
            </a:extLst>
          </p:cNvPr>
          <p:cNvSpPr txBox="1"/>
          <p:nvPr/>
        </p:nvSpPr>
        <p:spPr>
          <a:xfrm>
            <a:off x="1155119" y="3413788"/>
            <a:ext cx="3332411" cy="400110"/>
          </a:xfrm>
          <a:prstGeom prst="rect">
            <a:avLst/>
          </a:prstGeom>
          <a:noFill/>
        </p:spPr>
        <p:txBody>
          <a:bodyPr wrap="square" rtlCol="0">
            <a:spAutoFit/>
          </a:bodyPr>
          <a:lstStyle/>
          <a:p>
            <a:pPr algn="ctr"/>
            <a:r>
              <a:rPr kumimoji="1" lang="en-US" altLang="ja-JP" sz="2000" dirty="0">
                <a:latin typeface="Times" panose="02020603050405020304" pitchFamily="18" charset="0"/>
                <a:ea typeface="ＭＳ ゴシック" panose="020B0609070205080204" pitchFamily="49" charset="-128"/>
                <a:cs typeface="Times" panose="02020603050405020304" pitchFamily="18" charset="0"/>
              </a:rPr>
              <a:t>Target model</a:t>
            </a:r>
            <a:endParaRPr kumimoji="1" lang="ja-JP" altLang="en-US" sz="2000" dirty="0">
              <a:latin typeface="Times" panose="02020603050405020304" pitchFamily="18" charset="0"/>
              <a:ea typeface="ＭＳ ゴシック" panose="020B0609070205080204" pitchFamily="49" charset="-128"/>
              <a:cs typeface="Times" panose="02020603050405020304" pitchFamily="18" charset="0"/>
            </a:endParaRPr>
          </a:p>
        </p:txBody>
      </p:sp>
      <p:sp>
        <p:nvSpPr>
          <p:cNvPr id="5" name="TextBox 4">
            <a:extLst>
              <a:ext uri="{FF2B5EF4-FFF2-40B4-BE49-F238E27FC236}">
                <a16:creationId xmlns:a16="http://schemas.microsoft.com/office/drawing/2014/main" id="{A5907CEE-E05C-C3BA-7FDE-A2443E1F1B3D}"/>
              </a:ext>
            </a:extLst>
          </p:cNvPr>
          <p:cNvSpPr txBox="1"/>
          <p:nvPr/>
        </p:nvSpPr>
        <p:spPr>
          <a:xfrm>
            <a:off x="479516" y="246764"/>
            <a:ext cx="10537371" cy="523220"/>
          </a:xfrm>
          <a:prstGeom prst="rect">
            <a:avLst/>
          </a:prstGeom>
          <a:noFill/>
        </p:spPr>
        <p:txBody>
          <a:bodyPr wrap="square">
            <a:spAutoFit/>
          </a:bodyPr>
          <a:lstStyle/>
          <a:p>
            <a:pPr lvl="0">
              <a:defRPr sz="2800" b="1">
                <a:solidFill>
                  <a:srgbClr val="FFFFFF"/>
                </a:solidFill>
                <a:latin typeface="Times New Roman"/>
                <a:ea typeface="MS Pゴシック"/>
              </a:defRPr>
            </a:pPr>
            <a:r>
              <a:rPr kumimoji="0" lang="en-US" sz="2800" b="1" i="0" u="none" strike="noStrike" kern="1200" cap="none" spc="0" normalizeH="0" baseline="0" noProof="0" dirty="0">
                <a:ln>
                  <a:noFill/>
                </a:ln>
                <a:solidFill>
                  <a:srgbClr val="FFFFFF"/>
                </a:solidFill>
                <a:effectLst/>
                <a:uLnTx/>
                <a:uFillTx/>
                <a:latin typeface="Times New Roman"/>
                <a:ea typeface="MS Pゴシック"/>
                <a:cs typeface="+mn-cs"/>
              </a:rPr>
              <a:t>Handling Moving Bodies in </a:t>
            </a:r>
            <a:r>
              <a:rPr kumimoji="0" lang="en-US" sz="2800" b="1" i="0" u="none" strike="noStrike" kern="1200" cap="none" spc="0" normalizeH="0" baseline="0" noProof="0" dirty="0" err="1">
                <a:ln>
                  <a:noFill/>
                </a:ln>
                <a:solidFill>
                  <a:srgbClr val="FFFFFF"/>
                </a:solidFill>
                <a:effectLst/>
                <a:uLnTx/>
                <a:uFillTx/>
                <a:latin typeface="Times New Roman"/>
                <a:ea typeface="MS Pゴシック"/>
                <a:cs typeface="+mn-cs"/>
              </a:rPr>
              <a:t>NGSolve</a:t>
            </a:r>
            <a:endParaRPr kumimoji="0" sz="2800" b="1" i="0" u="none" strike="noStrike" kern="1200" cap="none" spc="0" normalizeH="0" baseline="0" noProof="0" dirty="0">
              <a:ln>
                <a:noFill/>
              </a:ln>
              <a:solidFill>
                <a:srgbClr val="FFFFFF"/>
              </a:solidFill>
              <a:effectLst/>
              <a:uLnTx/>
              <a:uFillTx/>
              <a:latin typeface="Times New Roman"/>
              <a:ea typeface="MS Pゴシック"/>
              <a:cs typeface="+mn-cs"/>
            </a:endParaRPr>
          </a:p>
        </p:txBody>
      </p:sp>
      <p:pic>
        <p:nvPicPr>
          <p:cNvPr id="13" name="図 12" descr="選手, 女性, 建物, 裁判所 が含まれている画像&#10;&#10;AI 生成コンテンツは誤りを含む可能性があります。">
            <a:extLst>
              <a:ext uri="{FF2B5EF4-FFF2-40B4-BE49-F238E27FC236}">
                <a16:creationId xmlns:a16="http://schemas.microsoft.com/office/drawing/2014/main" id="{385483B5-05A9-0CC9-92E1-BE9314B5C4C2}"/>
              </a:ext>
            </a:extLst>
          </p:cNvPr>
          <p:cNvPicPr>
            <a:picLocks noChangeAspect="1"/>
          </p:cNvPicPr>
          <p:nvPr/>
        </p:nvPicPr>
        <p:blipFill>
          <a:blip r:embed="rId6">
            <a:clrChange>
              <a:clrFrom>
                <a:srgbClr val="595959"/>
              </a:clrFrom>
              <a:clrTo>
                <a:srgbClr val="595959">
                  <a:alpha val="0"/>
                </a:srgbClr>
              </a:clrTo>
            </a:clrChange>
          </a:blip>
          <a:stretch>
            <a:fillRect/>
          </a:stretch>
        </p:blipFill>
        <p:spPr>
          <a:xfrm>
            <a:off x="7479803" y="972606"/>
            <a:ext cx="3641295" cy="2211620"/>
          </a:xfrm>
          <a:prstGeom prst="rect">
            <a:avLst/>
          </a:prstGeom>
        </p:spPr>
      </p:pic>
      <p:pic>
        <p:nvPicPr>
          <p:cNvPr id="16" name="図 15" descr="女性, 建物, 選手, 立つ が含まれている画像&#10;&#10;AI 生成コンテンツは誤りを含む可能性があります。">
            <a:extLst>
              <a:ext uri="{FF2B5EF4-FFF2-40B4-BE49-F238E27FC236}">
                <a16:creationId xmlns:a16="http://schemas.microsoft.com/office/drawing/2014/main" id="{D65241C0-F382-4B32-B293-F33FB9461F93}"/>
              </a:ext>
            </a:extLst>
          </p:cNvPr>
          <p:cNvPicPr>
            <a:picLocks noChangeAspect="1"/>
          </p:cNvPicPr>
          <p:nvPr/>
        </p:nvPicPr>
        <p:blipFill>
          <a:blip r:embed="rId7">
            <a:clrChange>
              <a:clrFrom>
                <a:srgbClr val="595959"/>
              </a:clrFrom>
              <a:clrTo>
                <a:srgbClr val="595959">
                  <a:alpha val="0"/>
                </a:srgbClr>
              </a:clrTo>
            </a:clrChange>
          </a:blip>
          <a:stretch>
            <a:fillRect/>
          </a:stretch>
        </p:blipFill>
        <p:spPr>
          <a:xfrm>
            <a:off x="7243479" y="3830351"/>
            <a:ext cx="3888985" cy="2395011"/>
          </a:xfrm>
          <a:prstGeom prst="rect">
            <a:avLst/>
          </a:prstGeom>
        </p:spPr>
      </p:pic>
      <p:cxnSp>
        <p:nvCxnSpPr>
          <p:cNvPr id="12" name="直線矢印コネクタ 11">
            <a:extLst>
              <a:ext uri="{FF2B5EF4-FFF2-40B4-BE49-F238E27FC236}">
                <a16:creationId xmlns:a16="http://schemas.microsoft.com/office/drawing/2014/main" id="{DDA4FCBD-77CD-333A-E8F0-5614E113E814}"/>
              </a:ext>
            </a:extLst>
          </p:cNvPr>
          <p:cNvCxnSpPr>
            <a:cxnSpLocks/>
          </p:cNvCxnSpPr>
          <p:nvPr/>
        </p:nvCxnSpPr>
        <p:spPr>
          <a:xfrm flipV="1">
            <a:off x="7489859" y="2252760"/>
            <a:ext cx="1787621" cy="197989"/>
          </a:xfrm>
          <a:prstGeom prst="straightConnector1">
            <a:avLst/>
          </a:prstGeom>
          <a:ln w="444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AF7748DE-CE2D-C98D-F809-2802BC4E8C30}"/>
              </a:ext>
            </a:extLst>
          </p:cNvPr>
          <p:cNvSpPr txBox="1"/>
          <p:nvPr/>
        </p:nvSpPr>
        <p:spPr>
          <a:xfrm>
            <a:off x="6688198" y="2312709"/>
            <a:ext cx="985520" cy="400110"/>
          </a:xfrm>
          <a:prstGeom prst="rect">
            <a:avLst/>
          </a:prstGeom>
          <a:noFill/>
        </p:spPr>
        <p:txBody>
          <a:bodyPr wrap="square" rtlCol="0">
            <a:spAutoFit/>
          </a:bodyPr>
          <a:lstStyle/>
          <a:p>
            <a:pPr algn="ctr"/>
            <a:r>
              <a:rPr kumimoji="1" lang="en-US" altLang="ja-JP" sz="2000" dirty="0">
                <a:latin typeface="Times" panose="02020603050405020304" pitchFamily="18" charset="0"/>
                <a:cs typeface="Times" panose="02020603050405020304" pitchFamily="18" charset="0"/>
              </a:rPr>
              <a:t>Coil</a:t>
            </a:r>
            <a:endParaRPr kumimoji="1" lang="ja-JP" altLang="en-US" sz="2000" dirty="0">
              <a:latin typeface="Times" panose="02020603050405020304" pitchFamily="18" charset="0"/>
              <a:cs typeface="Times" panose="02020603050405020304" pitchFamily="18" charset="0"/>
            </a:endParaRPr>
          </a:p>
        </p:txBody>
      </p:sp>
      <p:cxnSp>
        <p:nvCxnSpPr>
          <p:cNvPr id="17" name="直線矢印コネクタ 16">
            <a:extLst>
              <a:ext uri="{FF2B5EF4-FFF2-40B4-BE49-F238E27FC236}">
                <a16:creationId xmlns:a16="http://schemas.microsoft.com/office/drawing/2014/main" id="{FE946334-1302-6A93-A37D-A2603AA18143}"/>
              </a:ext>
            </a:extLst>
          </p:cNvPr>
          <p:cNvCxnSpPr>
            <a:cxnSpLocks/>
          </p:cNvCxnSpPr>
          <p:nvPr/>
        </p:nvCxnSpPr>
        <p:spPr>
          <a:xfrm>
            <a:off x="7496786" y="2575754"/>
            <a:ext cx="3231833" cy="37480"/>
          </a:xfrm>
          <a:prstGeom prst="straightConnector1">
            <a:avLst/>
          </a:prstGeom>
          <a:ln w="444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76BBF226-DE80-C037-28F7-0128AA32FEA7}"/>
              </a:ext>
            </a:extLst>
          </p:cNvPr>
          <p:cNvCxnSpPr>
            <a:cxnSpLocks/>
          </p:cNvCxnSpPr>
          <p:nvPr/>
        </p:nvCxnSpPr>
        <p:spPr>
          <a:xfrm flipH="1">
            <a:off x="9734473" y="699652"/>
            <a:ext cx="551698" cy="564364"/>
          </a:xfrm>
          <a:prstGeom prst="straightConnector1">
            <a:avLst/>
          </a:prstGeom>
          <a:ln w="444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57E071BE-A1A2-457A-1B2A-F2CB2E7B5945}"/>
              </a:ext>
            </a:extLst>
          </p:cNvPr>
          <p:cNvSpPr txBox="1"/>
          <p:nvPr/>
        </p:nvSpPr>
        <p:spPr>
          <a:xfrm>
            <a:off x="9870468" y="200734"/>
            <a:ext cx="1609988" cy="707886"/>
          </a:xfrm>
          <a:prstGeom prst="rect">
            <a:avLst/>
          </a:prstGeom>
          <a:noFill/>
        </p:spPr>
        <p:txBody>
          <a:bodyPr wrap="square" rtlCol="0">
            <a:spAutoFit/>
          </a:bodyPr>
          <a:lstStyle/>
          <a:p>
            <a:pPr algn="ctr"/>
            <a:r>
              <a:rPr lang="ja-JP" altLang="ja-JP" sz="2000" dirty="0">
                <a:latin typeface="Times" panose="02020603050405020304" pitchFamily="18" charset="0"/>
                <a:cs typeface="Times" panose="02020603050405020304" pitchFamily="18" charset="0"/>
              </a:rPr>
              <a:t>Conductive plate</a:t>
            </a:r>
            <a:endParaRPr kumimoji="1" lang="ja-JP" altLang="en-US" sz="2000" dirty="0">
              <a:latin typeface="Times" panose="02020603050405020304" pitchFamily="18" charset="0"/>
              <a:cs typeface="Times" panose="02020603050405020304" pitchFamily="18" charset="0"/>
            </a:endParaRPr>
          </a:p>
        </p:txBody>
      </p:sp>
      <p:sp>
        <p:nvSpPr>
          <p:cNvPr id="18" name="テキスト ボックス 17">
            <a:extLst>
              <a:ext uri="{FF2B5EF4-FFF2-40B4-BE49-F238E27FC236}">
                <a16:creationId xmlns:a16="http://schemas.microsoft.com/office/drawing/2014/main" id="{200FA202-1BBC-88BD-71D6-BB1B42FD9633}"/>
              </a:ext>
            </a:extLst>
          </p:cNvPr>
          <p:cNvSpPr txBox="1"/>
          <p:nvPr/>
        </p:nvSpPr>
        <p:spPr>
          <a:xfrm>
            <a:off x="11696985" y="6415643"/>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1</a:t>
            </a:r>
            <a:endParaRPr kumimoji="1" lang="ja-JP" altLang="en-US" dirty="0">
              <a:latin typeface="Times New Roman" panose="02020603050405020304" pitchFamily="18" charset="0"/>
              <a:cs typeface="Times New Roman" panose="02020603050405020304" pitchFamily="18" charset="0"/>
            </a:endParaRPr>
          </a:p>
        </p:txBody>
      </p:sp>
      <p:sp>
        <p:nvSpPr>
          <p:cNvPr id="19" name="テキスト ボックス 18">
            <a:extLst>
              <a:ext uri="{FF2B5EF4-FFF2-40B4-BE49-F238E27FC236}">
                <a16:creationId xmlns:a16="http://schemas.microsoft.com/office/drawing/2014/main" id="{346433DE-6527-22B9-D11C-2F7179FDC242}"/>
              </a:ext>
            </a:extLst>
          </p:cNvPr>
          <p:cNvSpPr txBox="1"/>
          <p:nvPr/>
        </p:nvSpPr>
        <p:spPr>
          <a:xfrm>
            <a:off x="7823872" y="6299227"/>
            <a:ext cx="3630542"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Analysis example:TEAM28</a:t>
            </a:r>
            <a:endParaRPr kumimoji="1" lang="ja-JP" altLang="en-US" sz="2000" dirty="0"/>
          </a:p>
        </p:txBody>
      </p:sp>
      <p:sp>
        <p:nvSpPr>
          <p:cNvPr id="11" name="テキスト ボックス 10">
            <a:extLst>
              <a:ext uri="{FF2B5EF4-FFF2-40B4-BE49-F238E27FC236}">
                <a16:creationId xmlns:a16="http://schemas.microsoft.com/office/drawing/2014/main" id="{5C196437-AC8C-B48D-41E2-9AE9887343F2}"/>
              </a:ext>
            </a:extLst>
          </p:cNvPr>
          <p:cNvSpPr txBox="1"/>
          <p:nvPr/>
        </p:nvSpPr>
        <p:spPr>
          <a:xfrm>
            <a:off x="8220100" y="3284528"/>
            <a:ext cx="985520"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Stretch</a:t>
            </a:r>
            <a:endParaRPr kumimoji="1" lang="ja-JP" altLang="en-US" sz="2000" dirty="0">
              <a:latin typeface="Times New Roman" panose="02020603050405020304" pitchFamily="18" charset="0"/>
              <a:cs typeface="Times New Roman" panose="02020603050405020304" pitchFamily="18" charset="0"/>
            </a:endParaRPr>
          </a:p>
        </p:txBody>
      </p:sp>
      <p:cxnSp>
        <p:nvCxnSpPr>
          <p:cNvPr id="20" name="直線矢印コネクタ 19">
            <a:extLst>
              <a:ext uri="{FF2B5EF4-FFF2-40B4-BE49-F238E27FC236}">
                <a16:creationId xmlns:a16="http://schemas.microsoft.com/office/drawing/2014/main" id="{D4C00F60-A944-EB40-3E27-660297D95337}"/>
              </a:ext>
            </a:extLst>
          </p:cNvPr>
          <p:cNvCxnSpPr>
            <a:cxnSpLocks/>
          </p:cNvCxnSpPr>
          <p:nvPr/>
        </p:nvCxnSpPr>
        <p:spPr>
          <a:xfrm flipV="1">
            <a:off x="7438378" y="1288192"/>
            <a:ext cx="0" cy="256448"/>
          </a:xfrm>
          <a:prstGeom prst="straightConnector1">
            <a:avLst/>
          </a:prstGeom>
          <a:ln w="44450">
            <a:solidFill>
              <a:schemeClr val="tx1"/>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DFB10CAF-2363-68C0-33EC-D1340CB675AB}"/>
              </a:ext>
            </a:extLst>
          </p:cNvPr>
          <p:cNvCxnSpPr>
            <a:cxnSpLocks/>
          </p:cNvCxnSpPr>
          <p:nvPr/>
        </p:nvCxnSpPr>
        <p:spPr>
          <a:xfrm>
            <a:off x="7568304" y="1324809"/>
            <a:ext cx="654173" cy="0"/>
          </a:xfrm>
          <a:prstGeom prst="straightConnector1">
            <a:avLst/>
          </a:prstGeom>
          <a:ln w="19050">
            <a:solidFill>
              <a:schemeClr val="tx1"/>
            </a:solidFill>
            <a:prstDash val="sysDash"/>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E042588E-7AC4-9C9D-D7A2-5F84CA688194}"/>
              </a:ext>
            </a:extLst>
          </p:cNvPr>
          <p:cNvCxnSpPr>
            <a:cxnSpLocks/>
          </p:cNvCxnSpPr>
          <p:nvPr/>
        </p:nvCxnSpPr>
        <p:spPr>
          <a:xfrm>
            <a:off x="7568304" y="1476346"/>
            <a:ext cx="654173" cy="0"/>
          </a:xfrm>
          <a:prstGeom prst="straightConnector1">
            <a:avLst/>
          </a:prstGeom>
          <a:ln w="19050">
            <a:solidFill>
              <a:schemeClr val="tx1"/>
            </a:solidFill>
            <a:prstDash val="sysDash"/>
            <a:headEnd type="none" w="sm" len="sm"/>
            <a:tailEnd type="none" w="sm" len="sm"/>
          </a:ln>
        </p:spPr>
        <p:style>
          <a:lnRef idx="2">
            <a:schemeClr val="accent1"/>
          </a:lnRef>
          <a:fillRef idx="0">
            <a:schemeClr val="accent1"/>
          </a:fillRef>
          <a:effectRef idx="1">
            <a:schemeClr val="accent1"/>
          </a:effectRef>
          <a:fontRef idx="minor">
            <a:schemeClr val="tx1"/>
          </a:fontRef>
        </p:style>
      </p:cxnSp>
      <p:sp>
        <p:nvSpPr>
          <p:cNvPr id="30" name="テキスト ボックス 29">
            <a:extLst>
              <a:ext uri="{FF2B5EF4-FFF2-40B4-BE49-F238E27FC236}">
                <a16:creationId xmlns:a16="http://schemas.microsoft.com/office/drawing/2014/main" id="{AB8B865B-BF78-4D11-2CD3-01202B7EA651}"/>
              </a:ext>
            </a:extLst>
          </p:cNvPr>
          <p:cNvSpPr txBox="1"/>
          <p:nvPr/>
        </p:nvSpPr>
        <p:spPr>
          <a:xfrm>
            <a:off x="6942794" y="1212945"/>
            <a:ext cx="492759" cy="400110"/>
          </a:xfrm>
          <a:prstGeom prst="rect">
            <a:avLst/>
          </a:prstGeom>
          <a:noFill/>
        </p:spPr>
        <p:txBody>
          <a:bodyPr wrap="square" rtlCol="0">
            <a:spAutoFit/>
          </a:bodyPr>
          <a:lstStyle/>
          <a:p>
            <a:pPr algn="ctr"/>
            <a:r>
              <a:rPr kumimoji="1" lang="en-US" altLang="ja-JP" sz="2000" i="1" dirty="0">
                <a:latin typeface="Times New Roman" panose="02020603050405020304" pitchFamily="18" charset="0"/>
                <a:cs typeface="Times New Roman" panose="02020603050405020304" pitchFamily="18" charset="0"/>
              </a:rPr>
              <a:t>d</a:t>
            </a:r>
            <a:endParaRPr kumimoji="1" lang="ja-JP" altLang="en-US" sz="2000" i="1" dirty="0">
              <a:latin typeface="Times New Roman" panose="02020603050405020304" pitchFamily="18" charset="0"/>
              <a:cs typeface="Times New Roman" panose="02020603050405020304" pitchFamily="18" charset="0"/>
            </a:endParaRPr>
          </a:p>
        </p:txBody>
      </p:sp>
      <p:cxnSp>
        <p:nvCxnSpPr>
          <p:cNvPr id="31" name="直線矢印コネクタ 30">
            <a:extLst>
              <a:ext uri="{FF2B5EF4-FFF2-40B4-BE49-F238E27FC236}">
                <a16:creationId xmlns:a16="http://schemas.microsoft.com/office/drawing/2014/main" id="{290D6FA2-261D-4155-ACA8-2A4FD3916112}"/>
              </a:ext>
            </a:extLst>
          </p:cNvPr>
          <p:cNvCxnSpPr>
            <a:cxnSpLocks/>
          </p:cNvCxnSpPr>
          <p:nvPr/>
        </p:nvCxnSpPr>
        <p:spPr>
          <a:xfrm>
            <a:off x="7489859" y="4580986"/>
            <a:ext cx="654173" cy="0"/>
          </a:xfrm>
          <a:prstGeom prst="straightConnector1">
            <a:avLst/>
          </a:prstGeom>
          <a:ln w="19050">
            <a:solidFill>
              <a:schemeClr val="tx1"/>
            </a:solidFill>
            <a:prstDash val="sysDash"/>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1F70935E-7F4C-7BCD-562D-D11A8D5DB93F}"/>
              </a:ext>
            </a:extLst>
          </p:cNvPr>
          <p:cNvCxnSpPr>
            <a:cxnSpLocks/>
          </p:cNvCxnSpPr>
          <p:nvPr/>
        </p:nvCxnSpPr>
        <p:spPr>
          <a:xfrm flipV="1">
            <a:off x="7418627" y="4027564"/>
            <a:ext cx="0" cy="583348"/>
          </a:xfrm>
          <a:prstGeom prst="straightConnector1">
            <a:avLst/>
          </a:prstGeom>
          <a:ln w="44450">
            <a:solidFill>
              <a:schemeClr val="tx1"/>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8AB43E75-F014-8B2C-34DA-B6043A3C7FC8}"/>
              </a:ext>
            </a:extLst>
          </p:cNvPr>
          <p:cNvCxnSpPr>
            <a:cxnSpLocks/>
          </p:cNvCxnSpPr>
          <p:nvPr/>
        </p:nvCxnSpPr>
        <p:spPr>
          <a:xfrm>
            <a:off x="7496786" y="4027564"/>
            <a:ext cx="654173" cy="0"/>
          </a:xfrm>
          <a:prstGeom prst="straightConnector1">
            <a:avLst/>
          </a:prstGeom>
          <a:ln w="19050">
            <a:solidFill>
              <a:schemeClr val="tx1"/>
            </a:solidFill>
            <a:prstDash val="sysDash"/>
            <a:headEnd type="none" w="sm" len="sm"/>
            <a:tailEnd type="none" w="sm" len="sm"/>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2D60E314-1A40-0040-61D1-74D1FED9C225}"/>
              </a:ext>
            </a:extLst>
          </p:cNvPr>
          <p:cNvSpPr txBox="1"/>
          <p:nvPr/>
        </p:nvSpPr>
        <p:spPr>
          <a:xfrm>
            <a:off x="6934578" y="4169706"/>
            <a:ext cx="492759"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d</a:t>
            </a:r>
            <a:endParaRPr kumimoji="1" lang="ja-JP" altLang="en-US" sz="2000" dirty="0">
              <a:latin typeface="Times New Roman" panose="02020603050405020304" pitchFamily="18" charset="0"/>
              <a:cs typeface="Times New Roman" panose="02020603050405020304" pitchFamily="18" charset="0"/>
            </a:endParaRPr>
          </a:p>
        </p:txBody>
      </p:sp>
      <p:sp>
        <p:nvSpPr>
          <p:cNvPr id="87" name="Audio 87">
            <a:hlinkClick r:id="" action="ppaction://media"/>
          </p:cNvPr>
          <p:cNvSpPr>
            <a:spLocks noGrp="1"/>
          </p:cNvSpPr>
          <p:nvPr/>
        </p:nvSpPr>
        <p:spPr>
          <a:xfrm>
            <a:off x="-914400" y="-914400"/>
            <a:ext cx="914400" cy="914400"/>
          </a:xfrm>
          <a:prstGeom prst="rect">
            <a:avLst/>
          </a:prstGeom>
        </p:spPr>
        <p:txBody>
          <a:bodyPr/>
          <a:lstStyle/>
          <a:p>
            <a:endParaRPr lang="ja-JP" altLang="en-US"/>
          </a:p>
        </p:txBody>
      </p:sp>
      <p:sp>
        <p:nvSpPr>
          <p:cNvPr id="52" name="テキスト ボックス 51">
            <a:extLst>
              <a:ext uri="{FF2B5EF4-FFF2-40B4-BE49-F238E27FC236}">
                <a16:creationId xmlns:a16="http://schemas.microsoft.com/office/drawing/2014/main" id="{ADADA214-A87A-0F77-1968-EFBFEEF02E04}"/>
              </a:ext>
            </a:extLst>
          </p:cNvPr>
          <p:cNvSpPr txBox="1"/>
          <p:nvPr/>
        </p:nvSpPr>
        <p:spPr>
          <a:xfrm>
            <a:off x="4693133" y="1990346"/>
            <a:ext cx="1720839" cy="400110"/>
          </a:xfrm>
          <a:prstGeom prst="rect">
            <a:avLst/>
          </a:prstGeom>
          <a:noFill/>
        </p:spPr>
        <p:txBody>
          <a:bodyPr wrap="square" rtlCol="0">
            <a:spAutoFit/>
          </a:bodyPr>
          <a:lstStyle/>
          <a:p>
            <a:r>
              <a:rPr kumimoji="1" lang="en-US" altLang="ja-JP" sz="2000" dirty="0">
                <a:latin typeface="Times" panose="02020603050405020304" pitchFamily="18" charset="0"/>
                <a:ea typeface="ＭＳ ゴシック" panose="020B0609070205080204" pitchFamily="49" charset="-128"/>
                <a:cs typeface="Times" panose="02020603050405020304" pitchFamily="18" charset="0"/>
              </a:rPr>
              <a:t>Moving object</a:t>
            </a:r>
            <a:endParaRPr kumimoji="1" lang="ja-JP" altLang="en-US" sz="2000" dirty="0">
              <a:latin typeface="Times" panose="02020603050405020304" pitchFamily="18" charset="0"/>
              <a:ea typeface="ＭＳ ゴシック" panose="020B0609070205080204" pitchFamily="49" charset="-128"/>
              <a:cs typeface="Times" panose="02020603050405020304" pitchFamily="18" charset="0"/>
            </a:endParaRPr>
          </a:p>
        </p:txBody>
      </p:sp>
      <p:sp>
        <p:nvSpPr>
          <p:cNvPr id="2" name="矢印: 下 1">
            <a:extLst>
              <a:ext uri="{FF2B5EF4-FFF2-40B4-BE49-F238E27FC236}">
                <a16:creationId xmlns:a16="http://schemas.microsoft.com/office/drawing/2014/main" id="{9005FC11-1766-59F8-6F6A-8E04F629DF91}"/>
              </a:ext>
            </a:extLst>
          </p:cNvPr>
          <p:cNvSpPr/>
          <p:nvPr/>
        </p:nvSpPr>
        <p:spPr>
          <a:xfrm>
            <a:off x="9264662" y="3378699"/>
            <a:ext cx="645050" cy="30593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1" name="図 20" descr="ダイアグラム が含まれている画像&#10;&#10;自動的に生成された説明">
            <a:extLst>
              <a:ext uri="{FF2B5EF4-FFF2-40B4-BE49-F238E27FC236}">
                <a16:creationId xmlns:a16="http://schemas.microsoft.com/office/drawing/2014/main" id="{BB2CF190-A14A-3FE4-4B65-291DE308629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7203" y="1724637"/>
            <a:ext cx="2668760" cy="2001570"/>
          </a:xfrm>
          <a:prstGeom prst="rect">
            <a:avLst/>
          </a:prstGeom>
        </p:spPr>
      </p:pic>
      <p:cxnSp>
        <p:nvCxnSpPr>
          <p:cNvPr id="25" name="直線矢印コネクタ 24">
            <a:extLst>
              <a:ext uri="{FF2B5EF4-FFF2-40B4-BE49-F238E27FC236}">
                <a16:creationId xmlns:a16="http://schemas.microsoft.com/office/drawing/2014/main" id="{097E6398-1179-38E7-FBCF-504A81CD237B}"/>
              </a:ext>
            </a:extLst>
          </p:cNvPr>
          <p:cNvCxnSpPr>
            <a:cxnSpLocks/>
            <a:stCxn id="52" idx="1"/>
          </p:cNvCxnSpPr>
          <p:nvPr/>
        </p:nvCxnSpPr>
        <p:spPr>
          <a:xfrm flipH="1">
            <a:off x="3612633" y="2190401"/>
            <a:ext cx="1080500" cy="8442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7D7343AC-DE07-99AF-0603-155ACD69FD2D}"/>
              </a:ext>
            </a:extLst>
          </p:cNvPr>
          <p:cNvSpPr txBox="1"/>
          <p:nvPr/>
        </p:nvSpPr>
        <p:spPr>
          <a:xfrm>
            <a:off x="6084228" y="4095687"/>
            <a:ext cx="1140005" cy="338554"/>
          </a:xfrm>
          <a:prstGeom prst="rect">
            <a:avLst/>
          </a:prstGeom>
          <a:noFill/>
        </p:spPr>
        <p:txBody>
          <a:bodyPr wrap="square" rtlCol="0">
            <a:spAutoFit/>
          </a:bodyPr>
          <a:lstStyle/>
          <a:p>
            <a:pPr algn="ctr"/>
            <a:r>
              <a:rPr kumimoji="1" lang="en-US" altLang="ja-JP" sz="1600" dirty="0">
                <a:latin typeface="Times New Roman" panose="02020603050405020304" pitchFamily="18" charset="0"/>
                <a:cs typeface="Times New Roman" panose="02020603050405020304" pitchFamily="18" charset="0"/>
              </a:rPr>
              <a:t>Expansion</a:t>
            </a:r>
            <a:endParaRPr kumimoji="1" lang="ja-JP" altLang="en-US" sz="1600" dirty="0">
              <a:latin typeface="Times New Roman" panose="02020603050405020304" pitchFamily="18" charset="0"/>
              <a:cs typeface="Times New Roman" panose="02020603050405020304" pitchFamily="18" charset="0"/>
            </a:endParaRPr>
          </a:p>
        </p:txBody>
      </p:sp>
      <p:cxnSp>
        <p:nvCxnSpPr>
          <p:cNvPr id="28" name="直線矢印コネクタ 27">
            <a:extLst>
              <a:ext uri="{FF2B5EF4-FFF2-40B4-BE49-F238E27FC236}">
                <a16:creationId xmlns:a16="http://schemas.microsoft.com/office/drawing/2014/main" id="{F7577EDB-E8D0-26C7-6A03-EDCA01A5D06F}"/>
              </a:ext>
            </a:extLst>
          </p:cNvPr>
          <p:cNvCxnSpPr>
            <a:cxnSpLocks/>
          </p:cNvCxnSpPr>
          <p:nvPr/>
        </p:nvCxnSpPr>
        <p:spPr>
          <a:xfrm>
            <a:off x="7565927" y="981834"/>
            <a:ext cx="654173" cy="0"/>
          </a:xfrm>
          <a:prstGeom prst="straightConnector1">
            <a:avLst/>
          </a:prstGeom>
          <a:ln w="19050">
            <a:solidFill>
              <a:schemeClr val="tx1"/>
            </a:solidFill>
            <a:prstDash val="sysDash"/>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1A6EED92-2BA2-4C17-D124-8C42F646D1FE}"/>
              </a:ext>
            </a:extLst>
          </p:cNvPr>
          <p:cNvCxnSpPr>
            <a:cxnSpLocks/>
          </p:cNvCxnSpPr>
          <p:nvPr/>
        </p:nvCxnSpPr>
        <p:spPr>
          <a:xfrm>
            <a:off x="7565926" y="1220593"/>
            <a:ext cx="654173" cy="0"/>
          </a:xfrm>
          <a:prstGeom prst="straightConnector1">
            <a:avLst/>
          </a:prstGeom>
          <a:ln w="19050">
            <a:solidFill>
              <a:schemeClr val="tx1"/>
            </a:solidFill>
            <a:prstDash val="sysDash"/>
            <a:headEnd type="none" w="sm" len="sm"/>
            <a:tailEnd type="none" w="sm" len="sm"/>
          </a:ln>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DB7242DC-3F01-F1F5-334A-297FD8DEDEBE}"/>
              </a:ext>
            </a:extLst>
          </p:cNvPr>
          <p:cNvSpPr txBox="1"/>
          <p:nvPr/>
        </p:nvSpPr>
        <p:spPr>
          <a:xfrm>
            <a:off x="6942092" y="913402"/>
            <a:ext cx="492759" cy="400110"/>
          </a:xfrm>
          <a:prstGeom prst="rect">
            <a:avLst/>
          </a:prstGeom>
          <a:noFill/>
        </p:spPr>
        <p:txBody>
          <a:bodyPr wrap="square" rtlCol="0">
            <a:spAutoFit/>
          </a:bodyPr>
          <a:lstStyle/>
          <a:p>
            <a:pPr algn="ctr"/>
            <a:r>
              <a:rPr kumimoji="1" lang="en-US" altLang="ja-JP" sz="2000" i="1" dirty="0">
                <a:latin typeface="Times New Roman" panose="02020603050405020304" pitchFamily="18" charset="0"/>
                <a:cs typeface="Times New Roman" panose="02020603050405020304" pitchFamily="18" charset="0"/>
              </a:rPr>
              <a:t>l</a:t>
            </a:r>
            <a:endParaRPr kumimoji="1" lang="ja-JP" altLang="en-US" sz="2000" i="1" dirty="0">
              <a:latin typeface="Times New Roman" panose="02020603050405020304" pitchFamily="18" charset="0"/>
              <a:cs typeface="Times New Roman" panose="02020603050405020304" pitchFamily="18" charset="0"/>
            </a:endParaRPr>
          </a:p>
        </p:txBody>
      </p:sp>
      <p:cxnSp>
        <p:nvCxnSpPr>
          <p:cNvPr id="44" name="直線矢印コネクタ 43">
            <a:extLst>
              <a:ext uri="{FF2B5EF4-FFF2-40B4-BE49-F238E27FC236}">
                <a16:creationId xmlns:a16="http://schemas.microsoft.com/office/drawing/2014/main" id="{628DC68A-0815-1451-8EA9-EA7807E5A220}"/>
              </a:ext>
            </a:extLst>
          </p:cNvPr>
          <p:cNvCxnSpPr>
            <a:cxnSpLocks/>
          </p:cNvCxnSpPr>
          <p:nvPr/>
        </p:nvCxnSpPr>
        <p:spPr>
          <a:xfrm flipV="1">
            <a:off x="7442553" y="972606"/>
            <a:ext cx="0" cy="291410"/>
          </a:xfrm>
          <a:prstGeom prst="straightConnector1">
            <a:avLst/>
          </a:prstGeom>
          <a:ln w="44450">
            <a:solidFill>
              <a:schemeClr val="tx1"/>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FACCCFAC-2643-57C4-18FD-10F69A6B2DED}"/>
              </a:ext>
            </a:extLst>
          </p:cNvPr>
          <p:cNvSpPr txBox="1"/>
          <p:nvPr/>
        </p:nvSpPr>
        <p:spPr>
          <a:xfrm>
            <a:off x="6938553" y="3670807"/>
            <a:ext cx="492759" cy="400110"/>
          </a:xfrm>
          <a:prstGeom prst="rect">
            <a:avLst/>
          </a:prstGeom>
          <a:noFill/>
        </p:spPr>
        <p:txBody>
          <a:bodyPr wrap="square" rtlCol="0">
            <a:spAutoFit/>
          </a:bodyPr>
          <a:lstStyle/>
          <a:p>
            <a:pPr algn="ctr"/>
            <a:r>
              <a:rPr kumimoji="1" lang="en-US" altLang="ja-JP" sz="2000" i="1" dirty="0">
                <a:latin typeface="Times New Roman" panose="02020603050405020304" pitchFamily="18" charset="0"/>
                <a:cs typeface="Times New Roman" panose="02020603050405020304" pitchFamily="18" charset="0"/>
              </a:rPr>
              <a:t>l</a:t>
            </a:r>
            <a:endParaRPr kumimoji="1" lang="ja-JP" altLang="en-US" sz="2000" i="1" dirty="0">
              <a:latin typeface="Times New Roman" panose="02020603050405020304" pitchFamily="18" charset="0"/>
              <a:cs typeface="Times New Roman" panose="02020603050405020304" pitchFamily="18" charset="0"/>
            </a:endParaRPr>
          </a:p>
        </p:txBody>
      </p:sp>
      <p:cxnSp>
        <p:nvCxnSpPr>
          <p:cNvPr id="49" name="直線矢印コネクタ 48">
            <a:extLst>
              <a:ext uri="{FF2B5EF4-FFF2-40B4-BE49-F238E27FC236}">
                <a16:creationId xmlns:a16="http://schemas.microsoft.com/office/drawing/2014/main" id="{7CF1828B-8447-2F56-4CCB-B3D4827DBD70}"/>
              </a:ext>
            </a:extLst>
          </p:cNvPr>
          <p:cNvCxnSpPr>
            <a:cxnSpLocks/>
          </p:cNvCxnSpPr>
          <p:nvPr/>
        </p:nvCxnSpPr>
        <p:spPr>
          <a:xfrm>
            <a:off x="7497928" y="3843893"/>
            <a:ext cx="654173" cy="0"/>
          </a:xfrm>
          <a:prstGeom prst="straightConnector1">
            <a:avLst/>
          </a:prstGeom>
          <a:ln w="19050">
            <a:solidFill>
              <a:schemeClr val="tx1"/>
            </a:solidFill>
            <a:prstDash val="sysDash"/>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DB425207-FA76-F884-EBA9-ECECBD3CA125}"/>
              </a:ext>
            </a:extLst>
          </p:cNvPr>
          <p:cNvCxnSpPr>
            <a:cxnSpLocks/>
          </p:cNvCxnSpPr>
          <p:nvPr/>
        </p:nvCxnSpPr>
        <p:spPr>
          <a:xfrm>
            <a:off x="7496785" y="3940814"/>
            <a:ext cx="654173" cy="0"/>
          </a:xfrm>
          <a:prstGeom prst="straightConnector1">
            <a:avLst/>
          </a:prstGeom>
          <a:ln w="19050">
            <a:solidFill>
              <a:schemeClr val="tx1"/>
            </a:solidFill>
            <a:prstDash val="sysDash"/>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008CAEF0-9933-A051-CEAD-BF858B391B35}"/>
              </a:ext>
            </a:extLst>
          </p:cNvPr>
          <p:cNvCxnSpPr>
            <a:cxnSpLocks/>
          </p:cNvCxnSpPr>
          <p:nvPr/>
        </p:nvCxnSpPr>
        <p:spPr>
          <a:xfrm flipV="1">
            <a:off x="7418627" y="3767586"/>
            <a:ext cx="0" cy="263391"/>
          </a:xfrm>
          <a:prstGeom prst="straightConnector1">
            <a:avLst/>
          </a:prstGeom>
          <a:ln w="44450">
            <a:solidFill>
              <a:schemeClr val="tx1"/>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sp>
        <p:nvSpPr>
          <p:cNvPr id="56" name="テキスト ボックス 55">
            <a:extLst>
              <a:ext uri="{FF2B5EF4-FFF2-40B4-BE49-F238E27FC236}">
                <a16:creationId xmlns:a16="http://schemas.microsoft.com/office/drawing/2014/main" id="{3878D4A1-26BA-A0B2-27B4-588198889E98}"/>
              </a:ext>
            </a:extLst>
          </p:cNvPr>
          <p:cNvSpPr txBox="1"/>
          <p:nvPr/>
        </p:nvSpPr>
        <p:spPr>
          <a:xfrm>
            <a:off x="6051469" y="3585303"/>
            <a:ext cx="1205525" cy="338554"/>
          </a:xfrm>
          <a:prstGeom prst="rect">
            <a:avLst/>
          </a:prstGeom>
          <a:noFill/>
        </p:spPr>
        <p:txBody>
          <a:bodyPr wrap="square" rtlCol="0">
            <a:spAutoFit/>
          </a:bodyPr>
          <a:lstStyle/>
          <a:p>
            <a:pPr algn="ctr"/>
            <a:r>
              <a:rPr kumimoji="1" lang="en-US" altLang="ja-JP" sz="1600" dirty="0">
                <a:latin typeface="Times New Roman" panose="02020603050405020304" pitchFamily="18" charset="0"/>
                <a:cs typeface="Times New Roman" panose="02020603050405020304" pitchFamily="18" charset="0"/>
              </a:rPr>
              <a:t>Contraction</a:t>
            </a:r>
            <a:endParaRPr kumimoji="1" lang="ja-JP" altLang="en-US" sz="1600" dirty="0">
              <a:latin typeface="Times New Roman" panose="02020603050405020304" pitchFamily="18" charset="0"/>
              <a:cs typeface="Times New Roman" panose="02020603050405020304" pitchFamily="18" charset="0"/>
            </a:endParaRPr>
          </a:p>
        </p:txBody>
      </p:sp>
      <p:pic>
        <p:nvPicPr>
          <p:cNvPr id="8" name="radia_mcp_audio_02">
            <a:hlinkClick r:id="" action="ppaction://media"/>
            <a:extLst>
              <a:ext uri="{FF2B5EF4-FFF2-40B4-BE49-F238E27FC236}">
                <a16:creationId xmlns:a16="http://schemas.microsoft.com/office/drawing/2014/main" id="{14F7CD69-B286-5488-997C-631461AD77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0" cy="0"/>
          </a:xfrm>
          <a:prstGeom prst="rect">
            <a:avLst/>
          </a:prstGeom>
        </p:spPr>
      </p:pic>
    </p:spTree>
    <p:extLst>
      <p:ext uri="{BB962C8B-B14F-4D97-AF65-F5344CB8AC3E}">
        <p14:creationId xmlns:p14="http://schemas.microsoft.com/office/powerpoint/2010/main" val="2920142153"/>
      </p:ext>
    </p:extLst>
  </p:cSld>
  <p:clrMapOvr>
    <a:masterClrMapping/>
  </p:clrMapOvr>
  <mc:AlternateContent xmlns:mc="http://schemas.openxmlformats.org/markup-compatibility/2006">
    <mc:Choice xmlns:p14="http://schemas.microsoft.com/office/powerpoint/2010/main" Requires="p14">
      <p:transition spd="slow" p14:dur="2000" advTm="59370"/>
    </mc:Choice>
    <mc:Fallback>
      <p:transition spd="slow" advTm="5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9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52944-5B99-C84B-C5A5-03B991D694B4}"/>
            </a:ext>
          </a:extLst>
        </p:cNvPr>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id="{41BCC5FE-36B0-B75C-B120-DBBA7924EE7D}"/>
              </a:ext>
            </a:extLst>
          </p:cNvPr>
          <p:cNvSpPr/>
          <p:nvPr/>
        </p:nvSpPr>
        <p:spPr>
          <a:xfrm>
            <a:off x="3082672" y="905176"/>
            <a:ext cx="9078503" cy="283929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Rectangle 2">
            <a:extLst>
              <a:ext uri="{FF2B5EF4-FFF2-40B4-BE49-F238E27FC236}">
                <a16:creationId xmlns:a16="http://schemas.microsoft.com/office/drawing/2014/main" id="{C550B019-ED68-9ABF-E45F-DB6332463E38}"/>
              </a:ext>
            </a:extLst>
          </p:cNvPr>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4" name="Rectangle 3">
            <a:extLst>
              <a:ext uri="{FF2B5EF4-FFF2-40B4-BE49-F238E27FC236}">
                <a16:creationId xmlns:a16="http://schemas.microsoft.com/office/drawing/2014/main" id="{45F2FF8A-DDED-86FD-BCF2-1792BDCF6E41}"/>
              </a:ext>
            </a:extLst>
          </p:cNvPr>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5" name="TextBox 4">
            <a:extLst>
              <a:ext uri="{FF2B5EF4-FFF2-40B4-BE49-F238E27FC236}">
                <a16:creationId xmlns:a16="http://schemas.microsoft.com/office/drawing/2014/main" id="{9B9F3CCC-AEA5-8457-F406-18BF8B5972A8}"/>
              </a:ext>
            </a:extLst>
          </p:cNvPr>
          <p:cNvSpPr txBox="1"/>
          <p:nvPr/>
        </p:nvSpPr>
        <p:spPr>
          <a:xfrm>
            <a:off x="457200" y="256032"/>
            <a:ext cx="7805342" cy="5232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2800" b="1">
                <a:solidFill>
                  <a:srgbClr val="FFFFFF"/>
                </a:solidFill>
                <a:latin typeface="Times New Roman"/>
                <a:ea typeface="MS Pゴシック"/>
              </a:defRPr>
            </a:pPr>
            <a:r>
              <a:rPr lang="en-US" altLang="ja-JP" sz="2800" b="1" dirty="0">
                <a:solidFill>
                  <a:srgbClr val="FFFFFF"/>
                </a:solidFill>
                <a:latin typeface="Times New Roman"/>
                <a:ea typeface="MS Pゴシック"/>
              </a:rPr>
              <a:t>Conventional</a:t>
            </a:r>
            <a:r>
              <a:rPr lang="ja-JP" altLang="en-US" sz="2800" b="1" dirty="0">
                <a:solidFill>
                  <a:srgbClr val="FFFFFF"/>
                </a:solidFill>
                <a:latin typeface="Times New Roman"/>
                <a:ea typeface="MS Pゴシック"/>
              </a:rPr>
              <a:t> </a:t>
            </a:r>
            <a:r>
              <a:rPr lang="en-US" altLang="ja-JP" sz="2800" b="1" dirty="0">
                <a:solidFill>
                  <a:srgbClr val="FFFFFF"/>
                </a:solidFill>
                <a:latin typeface="Times New Roman"/>
                <a:ea typeface="MS Pゴシック"/>
              </a:rPr>
              <a:t>Magnetic</a:t>
            </a:r>
            <a:r>
              <a:rPr kumimoji="0" lang="en-US" altLang="ja-JP" sz="2800" b="1" i="0" u="none" strike="noStrike" kern="1200" cap="none" spc="0" normalizeH="0" baseline="0" noProof="0" dirty="0">
                <a:ln>
                  <a:noFill/>
                </a:ln>
                <a:solidFill>
                  <a:srgbClr val="FFFFFF"/>
                </a:solidFill>
                <a:effectLst/>
                <a:uLnTx/>
                <a:uFillTx/>
                <a:latin typeface="Times New Roman"/>
                <a:ea typeface="MS Pゴシック"/>
                <a:cs typeface="+mn-cs"/>
              </a:rPr>
              <a:t> </a:t>
            </a:r>
            <a:r>
              <a:rPr lang="en-US" altLang="ja-JP" sz="2800" b="1" dirty="0">
                <a:solidFill>
                  <a:srgbClr val="FFFFFF"/>
                </a:solidFill>
                <a:latin typeface="Times New Roman"/>
                <a:ea typeface="MS Pゴシック"/>
              </a:rPr>
              <a:t>Moment</a:t>
            </a:r>
            <a:r>
              <a:rPr kumimoji="0" lang="en-US" altLang="ja-JP" sz="2800" b="1" i="0" u="none" strike="noStrike" kern="1200" cap="none" spc="0" normalizeH="0" baseline="0" noProof="0" dirty="0">
                <a:ln>
                  <a:noFill/>
                </a:ln>
                <a:solidFill>
                  <a:srgbClr val="FFFFFF"/>
                </a:solidFill>
                <a:effectLst/>
                <a:uLnTx/>
                <a:uFillTx/>
                <a:latin typeface="Times New Roman"/>
                <a:ea typeface="MS Pゴシック"/>
                <a:cs typeface="+mn-cs"/>
              </a:rPr>
              <a:t> Method (MMM)</a:t>
            </a:r>
            <a:endParaRPr kumimoji="0" sz="2800" b="1" i="0" u="none" strike="noStrike" kern="1200" cap="none" spc="0" normalizeH="0" baseline="0" noProof="0" dirty="0">
              <a:ln>
                <a:noFill/>
              </a:ln>
              <a:solidFill>
                <a:srgbClr val="FFFFFF"/>
              </a:solidFill>
              <a:effectLst/>
              <a:uLnTx/>
              <a:uFillTx/>
              <a:latin typeface="Times New Roman"/>
              <a:ea typeface="MS Pゴシック"/>
              <a:cs typeface="+mn-cs"/>
            </a:endParaRPr>
          </a:p>
        </p:txBody>
      </p:sp>
      <p:sp>
        <p:nvSpPr>
          <p:cNvPr id="7" name="Rectangle 6">
            <a:extLst>
              <a:ext uri="{FF2B5EF4-FFF2-40B4-BE49-F238E27FC236}">
                <a16:creationId xmlns:a16="http://schemas.microsoft.com/office/drawing/2014/main" id="{A32FE1F8-862A-A6EE-C331-C92D04694124}"/>
              </a:ext>
            </a:extLst>
          </p:cNvPr>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62" name="Audio 62">
            <a:hlinkClick r:id="" action="ppaction://media"/>
          </p:cNvPr>
          <p:cNvSpPr>
            <a:spLocks noGrp="1"/>
          </p:cNvSpPr>
          <p:nvPr/>
        </p:nvSpPr>
        <p:spPr>
          <a:xfrm>
            <a:off x="-914400" y="-914400"/>
            <a:ext cx="914400" cy="914400"/>
          </a:xfrm>
          <a:prstGeom prst="rect">
            <a:avLst/>
          </a:prstGeom>
        </p:spPr>
        <p:txBody>
          <a:bodyPr/>
          <a:lstStyle/>
          <a:p>
            <a:endParaRPr lang="ja-JP" altLang="en-US"/>
          </a:p>
        </p:txBody>
      </p:sp>
      <p:sp>
        <p:nvSpPr>
          <p:cNvPr id="44" name="テキスト ボックス 43">
            <a:extLst>
              <a:ext uri="{FF2B5EF4-FFF2-40B4-BE49-F238E27FC236}">
                <a16:creationId xmlns:a16="http://schemas.microsoft.com/office/drawing/2014/main" id="{06B1155A-B540-60B3-F83A-4D2E29EB209C}"/>
              </a:ext>
            </a:extLst>
          </p:cNvPr>
          <p:cNvSpPr txBox="1"/>
          <p:nvPr/>
        </p:nvSpPr>
        <p:spPr>
          <a:xfrm>
            <a:off x="4117904" y="3122802"/>
            <a:ext cx="1456832" cy="646331"/>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Dipole</a:t>
            </a:r>
          </a:p>
          <a:p>
            <a:pPr algn="ctr"/>
            <a:r>
              <a:rPr kumimoji="1" lang="en-US" altLang="ja-JP" dirty="0">
                <a:latin typeface="Times" panose="02020603050405020304" pitchFamily="18" charset="0"/>
                <a:cs typeface="Times" panose="02020603050405020304" pitchFamily="18" charset="0"/>
              </a:rPr>
              <a:t>X-coordinate </a:t>
            </a:r>
            <a:endParaRPr kumimoji="1" lang="ja-JP" altLang="en-US" dirty="0">
              <a:latin typeface="Times" panose="02020603050405020304" pitchFamily="18" charset="0"/>
              <a:cs typeface="Times" panose="02020603050405020304" pitchFamily="18" charset="0"/>
            </a:endParaRPr>
          </a:p>
        </p:txBody>
      </p:sp>
      <p:sp>
        <p:nvSpPr>
          <p:cNvPr id="46" name="テキスト ボックス 45">
            <a:extLst>
              <a:ext uri="{FF2B5EF4-FFF2-40B4-BE49-F238E27FC236}">
                <a16:creationId xmlns:a16="http://schemas.microsoft.com/office/drawing/2014/main" id="{D819AB89-71D5-270C-6BDD-3F2AB49DB9B6}"/>
              </a:ext>
            </a:extLst>
          </p:cNvPr>
          <p:cNvSpPr txBox="1"/>
          <p:nvPr/>
        </p:nvSpPr>
        <p:spPr>
          <a:xfrm>
            <a:off x="9874060" y="3154470"/>
            <a:ext cx="1456832" cy="646331"/>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Dipole</a:t>
            </a:r>
          </a:p>
          <a:p>
            <a:pPr algn="ctr"/>
            <a:r>
              <a:rPr kumimoji="1" lang="en-US" altLang="ja-JP" dirty="0">
                <a:latin typeface="Times" panose="02020603050405020304" pitchFamily="18" charset="0"/>
                <a:cs typeface="Times" panose="02020603050405020304" pitchFamily="18" charset="0"/>
              </a:rPr>
              <a:t>Y-coordinate </a:t>
            </a:r>
            <a:endParaRPr kumimoji="1" lang="ja-JP" altLang="en-US" dirty="0">
              <a:latin typeface="Times" panose="02020603050405020304" pitchFamily="18" charset="0"/>
              <a:cs typeface="Times" panose="02020603050405020304" pitchFamily="18" charset="0"/>
            </a:endParaRPr>
          </a:p>
        </p:txBody>
      </p:sp>
      <p:sp>
        <p:nvSpPr>
          <p:cNvPr id="48" name="テキスト ボックス 47">
            <a:extLst>
              <a:ext uri="{FF2B5EF4-FFF2-40B4-BE49-F238E27FC236}">
                <a16:creationId xmlns:a16="http://schemas.microsoft.com/office/drawing/2014/main" id="{47CF40A2-CD74-485A-F524-26343F5B789E}"/>
              </a:ext>
            </a:extLst>
          </p:cNvPr>
          <p:cNvSpPr txBox="1"/>
          <p:nvPr/>
        </p:nvSpPr>
        <p:spPr>
          <a:xfrm>
            <a:off x="7097476" y="3154470"/>
            <a:ext cx="1456832" cy="646331"/>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Dipole</a:t>
            </a:r>
          </a:p>
          <a:p>
            <a:pPr algn="ctr"/>
            <a:r>
              <a:rPr kumimoji="1" lang="en-US" altLang="ja-JP" dirty="0">
                <a:latin typeface="Times" panose="02020603050405020304" pitchFamily="18" charset="0"/>
                <a:cs typeface="Times" panose="02020603050405020304" pitchFamily="18" charset="0"/>
              </a:rPr>
              <a:t>Z-coordinate </a:t>
            </a:r>
            <a:endParaRPr kumimoji="1" lang="ja-JP" altLang="en-US" dirty="0">
              <a:latin typeface="Times" panose="02020603050405020304" pitchFamily="18" charset="0"/>
              <a:cs typeface="Times" panose="02020603050405020304" pitchFamily="18" charset="0"/>
            </a:endParaRPr>
          </a:p>
        </p:txBody>
      </p:sp>
      <p:pic>
        <p:nvPicPr>
          <p:cNvPr id="8" name="図 7">
            <a:extLst>
              <a:ext uri="{FF2B5EF4-FFF2-40B4-BE49-F238E27FC236}">
                <a16:creationId xmlns:a16="http://schemas.microsoft.com/office/drawing/2014/main" id="{1EEAD2CC-0E6E-924C-CD8E-0FB5AC58D518}"/>
              </a:ext>
            </a:extLst>
          </p:cNvPr>
          <p:cNvPicPr>
            <a:picLocks noChangeAspect="1"/>
          </p:cNvPicPr>
          <p:nvPr/>
        </p:nvPicPr>
        <p:blipFill>
          <a:blip r:embed="rId5">
            <a:clrChange>
              <a:clrFrom>
                <a:srgbClr val="FFFFFF"/>
              </a:clrFrom>
              <a:clrTo>
                <a:srgbClr val="FFFFFF">
                  <a:alpha val="0"/>
                </a:srgbClr>
              </a:clrTo>
            </a:clrChange>
          </a:blip>
          <a:srcRect l="12643" t="20980" r="12042" b="13969"/>
          <a:stretch>
            <a:fillRect/>
          </a:stretch>
        </p:blipFill>
        <p:spPr>
          <a:xfrm>
            <a:off x="6364654" y="864642"/>
            <a:ext cx="2917648" cy="2520000"/>
          </a:xfrm>
          <a:prstGeom prst="rect">
            <a:avLst/>
          </a:prstGeom>
        </p:spPr>
      </p:pic>
      <p:pic>
        <p:nvPicPr>
          <p:cNvPr id="11" name="図 10">
            <a:extLst>
              <a:ext uri="{FF2B5EF4-FFF2-40B4-BE49-F238E27FC236}">
                <a16:creationId xmlns:a16="http://schemas.microsoft.com/office/drawing/2014/main" id="{6A49502A-1265-ADF6-36D3-0B4BD7A11F8E}"/>
              </a:ext>
            </a:extLst>
          </p:cNvPr>
          <p:cNvPicPr>
            <a:picLocks noChangeAspect="1"/>
          </p:cNvPicPr>
          <p:nvPr/>
        </p:nvPicPr>
        <p:blipFill>
          <a:blip r:embed="rId6">
            <a:clrChange>
              <a:clrFrom>
                <a:srgbClr val="FFFFFF"/>
              </a:clrFrom>
              <a:clrTo>
                <a:srgbClr val="FFFFFF">
                  <a:alpha val="0"/>
                </a:srgbClr>
              </a:clrTo>
            </a:clrChange>
          </a:blip>
          <a:srcRect l="13544" t="20620" r="13483" b="10065"/>
          <a:stretch>
            <a:fillRect/>
          </a:stretch>
        </p:blipFill>
        <p:spPr>
          <a:xfrm>
            <a:off x="3596988" y="940999"/>
            <a:ext cx="2652987" cy="2520000"/>
          </a:xfrm>
          <a:prstGeom prst="rect">
            <a:avLst/>
          </a:prstGeom>
        </p:spPr>
      </p:pic>
      <p:pic>
        <p:nvPicPr>
          <p:cNvPr id="13" name="図 12">
            <a:extLst>
              <a:ext uri="{FF2B5EF4-FFF2-40B4-BE49-F238E27FC236}">
                <a16:creationId xmlns:a16="http://schemas.microsoft.com/office/drawing/2014/main" id="{0E89CB99-5687-3DB8-689B-BC5C5E0E9C80}"/>
              </a:ext>
            </a:extLst>
          </p:cNvPr>
          <p:cNvPicPr>
            <a:picLocks noChangeAspect="1"/>
          </p:cNvPicPr>
          <p:nvPr/>
        </p:nvPicPr>
        <p:blipFill>
          <a:blip r:embed="rId7">
            <a:clrChange>
              <a:clrFrom>
                <a:srgbClr val="FFFFFF"/>
              </a:clrFrom>
              <a:clrTo>
                <a:srgbClr val="FFFFFF">
                  <a:alpha val="0"/>
                </a:srgbClr>
              </a:clrTo>
            </a:clrChange>
          </a:blip>
          <a:srcRect l="12641" t="21340" r="15006" b="11186"/>
          <a:stretch>
            <a:fillRect/>
          </a:stretch>
        </p:blipFill>
        <p:spPr>
          <a:xfrm>
            <a:off x="9251359" y="940999"/>
            <a:ext cx="2702233" cy="2520000"/>
          </a:xfrm>
          <a:prstGeom prst="rect">
            <a:avLst/>
          </a:prstGeom>
        </p:spPr>
      </p:pic>
      <p:pic>
        <p:nvPicPr>
          <p:cNvPr id="15" name="図 14">
            <a:extLst>
              <a:ext uri="{FF2B5EF4-FFF2-40B4-BE49-F238E27FC236}">
                <a16:creationId xmlns:a16="http://schemas.microsoft.com/office/drawing/2014/main" id="{63006092-76EE-83DE-3780-3863490C6AD5}"/>
              </a:ext>
            </a:extLst>
          </p:cNvPr>
          <p:cNvPicPr>
            <a:picLocks noChangeAspect="1"/>
          </p:cNvPicPr>
          <p:nvPr/>
        </p:nvPicPr>
        <p:blipFill>
          <a:blip r:embed="rId8">
            <a:clrChange>
              <a:clrFrom>
                <a:srgbClr val="FFFFFF"/>
              </a:clrFrom>
              <a:clrTo>
                <a:srgbClr val="FFFFFF">
                  <a:alpha val="0"/>
                </a:srgbClr>
              </a:clrTo>
            </a:clrChange>
          </a:blip>
          <a:srcRect l="8499" t="17334" r="8259" b="10065"/>
          <a:stretch>
            <a:fillRect/>
          </a:stretch>
        </p:blipFill>
        <p:spPr>
          <a:xfrm>
            <a:off x="999322" y="1744845"/>
            <a:ext cx="1238303" cy="1080000"/>
          </a:xfrm>
          <a:prstGeom prst="rect">
            <a:avLst/>
          </a:prstGeom>
        </p:spPr>
      </p:pic>
      <p:sp>
        <p:nvSpPr>
          <p:cNvPr id="18" name="テキスト ボックス 17">
            <a:extLst>
              <a:ext uri="{FF2B5EF4-FFF2-40B4-BE49-F238E27FC236}">
                <a16:creationId xmlns:a16="http://schemas.microsoft.com/office/drawing/2014/main" id="{73D32EC8-A4D7-4618-1798-29A7DD559A2B}"/>
              </a:ext>
            </a:extLst>
          </p:cNvPr>
          <p:cNvSpPr txBox="1"/>
          <p:nvPr/>
        </p:nvSpPr>
        <p:spPr>
          <a:xfrm>
            <a:off x="686484" y="2937775"/>
            <a:ext cx="1657836" cy="707886"/>
          </a:xfrm>
          <a:prstGeom prst="rect">
            <a:avLst/>
          </a:prstGeom>
          <a:noFill/>
        </p:spPr>
        <p:txBody>
          <a:bodyPr wrap="square" rtlCol="0">
            <a:spAutoFit/>
          </a:bodyPr>
          <a:lstStyle/>
          <a:p>
            <a:pPr algn="ctr"/>
            <a:r>
              <a:rPr kumimoji="1" lang="en-US" altLang="ja-JP" sz="2000" dirty="0">
                <a:latin typeface="Times" panose="02020603050405020304" pitchFamily="18" charset="0"/>
                <a:cs typeface="Times" panose="02020603050405020304" pitchFamily="18" charset="0"/>
              </a:rPr>
              <a:t>Hexahedron</a:t>
            </a:r>
            <a:br>
              <a:rPr kumimoji="1" lang="en-US" altLang="ja-JP" sz="2000" dirty="0">
                <a:latin typeface="Times" panose="02020603050405020304" pitchFamily="18" charset="0"/>
                <a:cs typeface="Times" panose="02020603050405020304" pitchFamily="18" charset="0"/>
              </a:rPr>
            </a:br>
            <a:r>
              <a:rPr kumimoji="1" lang="en-US" altLang="ja-JP" sz="2000" dirty="0">
                <a:latin typeface="Times" panose="02020603050405020304" pitchFamily="18" charset="0"/>
                <a:cs typeface="Times" panose="02020603050405020304" pitchFamily="18" charset="0"/>
              </a:rPr>
              <a:t>(3DoF)</a:t>
            </a:r>
            <a:endParaRPr kumimoji="1" lang="ja-JP" altLang="en-US" sz="2000" dirty="0">
              <a:latin typeface="Times" panose="02020603050405020304" pitchFamily="18" charset="0"/>
              <a:cs typeface="Times" panose="02020603050405020304" pitchFamily="18" charset="0"/>
            </a:endParaRPr>
          </a:p>
        </p:txBody>
      </p:sp>
      <p:grpSp>
        <p:nvGrpSpPr>
          <p:cNvPr id="25" name="グループ化 24">
            <a:extLst>
              <a:ext uri="{FF2B5EF4-FFF2-40B4-BE49-F238E27FC236}">
                <a16:creationId xmlns:a16="http://schemas.microsoft.com/office/drawing/2014/main" id="{76261150-011A-B6AD-50C6-8CB1980908DD}"/>
              </a:ext>
            </a:extLst>
          </p:cNvPr>
          <p:cNvGrpSpPr/>
          <p:nvPr/>
        </p:nvGrpSpPr>
        <p:grpSpPr>
          <a:xfrm>
            <a:off x="93652" y="4036238"/>
            <a:ext cx="6318035" cy="2350740"/>
            <a:chOff x="638609" y="4628832"/>
            <a:chExt cx="6318035" cy="2071942"/>
          </a:xfrm>
        </p:grpSpPr>
        <p:sp>
          <p:nvSpPr>
            <p:cNvPr id="26" name="Rounded Rectangle 10">
              <a:extLst>
                <a:ext uri="{FF2B5EF4-FFF2-40B4-BE49-F238E27FC236}">
                  <a16:creationId xmlns:a16="http://schemas.microsoft.com/office/drawing/2014/main" id="{6EDF39A8-E8AC-72EA-80C8-545D7B5B0975}"/>
                </a:ext>
              </a:extLst>
            </p:cNvPr>
            <p:cNvSpPr/>
            <p:nvPr/>
          </p:nvSpPr>
          <p:spPr>
            <a:xfrm>
              <a:off x="638609" y="4628832"/>
              <a:ext cx="6184466" cy="2071942"/>
            </a:xfrm>
            <a:prstGeom prst="roundRect">
              <a:avLst/>
            </a:prstGeom>
            <a:solidFill>
              <a:srgbClr val="FFF8F0"/>
            </a:solidFill>
            <a:ln>
              <a:solidFill>
                <a:srgbClr val="CC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27" name="TextBox 11">
              <a:extLst>
                <a:ext uri="{FF2B5EF4-FFF2-40B4-BE49-F238E27FC236}">
                  <a16:creationId xmlns:a16="http://schemas.microsoft.com/office/drawing/2014/main" id="{6716E389-E556-6E71-9183-435ED2EB8C8F}"/>
                </a:ext>
              </a:extLst>
            </p:cNvPr>
            <p:cNvSpPr txBox="1"/>
            <p:nvPr/>
          </p:nvSpPr>
          <p:spPr>
            <a:xfrm>
              <a:off x="713460" y="4710719"/>
              <a:ext cx="4076757" cy="327786"/>
            </a:xfrm>
            <a:prstGeom prst="rect">
              <a:avLst/>
            </a:prstGeom>
            <a:noFill/>
          </p:spPr>
          <p:txBody>
            <a:bodyPr wrap="none">
              <a:spAutoFit/>
            </a:bodyPr>
            <a:lstStyle/>
            <a:p>
              <a:pPr>
                <a:defRPr sz="2000" b="1">
                  <a:solidFill>
                    <a:srgbClr val="CC6600"/>
                  </a:solidFill>
                  <a:latin typeface="Times New Roman"/>
                  <a:ea typeface="MS Pゴシック"/>
                </a:defRPr>
              </a:pPr>
              <a:r>
                <a:rPr lang="en-US" dirty="0">
                  <a:latin typeface="Times New Roman"/>
                  <a:ea typeface="MS Pゴシック"/>
                </a:rPr>
                <a:t>Magnetic Moment Method</a:t>
              </a:r>
              <a:r>
                <a:rPr lang="ja-JP" altLang="en-US" dirty="0">
                  <a:latin typeface="Times New Roman"/>
                  <a:ea typeface="MS Pゴシック"/>
                </a:rPr>
                <a:t> </a:t>
              </a:r>
              <a:r>
                <a:rPr lang="en-US" dirty="0">
                  <a:latin typeface="Times New Roman"/>
                  <a:ea typeface="MS Pゴシック"/>
                </a:rPr>
                <a:t>(MMM)</a:t>
              </a:r>
              <a:endParaRPr dirty="0">
                <a:latin typeface="Times New Roman"/>
                <a:ea typeface="MS Pゴシック"/>
              </a:endParaRPr>
            </a:p>
          </p:txBody>
        </p:sp>
        <p:sp>
          <p:nvSpPr>
            <p:cNvPr id="28" name="TextBox 12">
              <a:extLst>
                <a:ext uri="{FF2B5EF4-FFF2-40B4-BE49-F238E27FC236}">
                  <a16:creationId xmlns:a16="http://schemas.microsoft.com/office/drawing/2014/main" id="{1A22E932-79C2-ED1D-963C-06C97A77FB3C}"/>
                </a:ext>
              </a:extLst>
            </p:cNvPr>
            <p:cNvSpPr txBox="1"/>
            <p:nvPr/>
          </p:nvSpPr>
          <p:spPr>
            <a:xfrm>
              <a:off x="819277" y="5134445"/>
              <a:ext cx="6137367" cy="1273323"/>
            </a:xfrm>
            <a:prstGeom prst="rect">
              <a:avLst/>
            </a:prstGeom>
            <a:noFill/>
          </p:spPr>
          <p:txBody>
            <a:bodyPr wrap="square">
              <a:spAutoFit/>
            </a:bodyPr>
            <a:lstStyle/>
            <a:p>
              <a:pPr>
                <a:spcAft>
                  <a:spcPts val="600"/>
                </a:spcAft>
                <a:defRPr sz="1600">
                  <a:solidFill>
                    <a:srgbClr val="008000"/>
                  </a:solidFill>
                  <a:latin typeface="Times New Roman"/>
                  <a:ea typeface="MS ゴシック"/>
                </a:defRPr>
              </a:pPr>
              <a:r>
                <a:rPr sz="2000" dirty="0">
                  <a:latin typeface="+mn-ea"/>
                </a:rPr>
                <a:t>✓ </a:t>
              </a:r>
              <a:r>
                <a:rPr lang="en-US" sz="2000" dirty="0">
                  <a:latin typeface="Times" panose="02020603050405020304" pitchFamily="18" charset="0"/>
                  <a:cs typeface="Times" panose="02020603050405020304" pitchFamily="18" charset="0"/>
                </a:rPr>
                <a:t>Air region mesh not required</a:t>
              </a:r>
              <a:endParaRPr sz="2000" dirty="0">
                <a:latin typeface="Times" panose="02020603050405020304" pitchFamily="18" charset="0"/>
                <a:cs typeface="Times" panose="02020603050405020304" pitchFamily="18" charset="0"/>
              </a:endParaRPr>
            </a:p>
            <a:p>
              <a:pPr>
                <a:spcAft>
                  <a:spcPts val="600"/>
                </a:spcAft>
                <a:defRPr sz="1600">
                  <a:solidFill>
                    <a:srgbClr val="008000"/>
                  </a:solidFill>
                  <a:latin typeface="Times New Roman"/>
                  <a:ea typeface="MS ゴシック"/>
                </a:defRPr>
              </a:pPr>
              <a:r>
                <a:rPr sz="2000" dirty="0">
                  <a:latin typeface="+mn-ea"/>
                </a:rPr>
                <a:t>✓ </a:t>
              </a:r>
              <a:r>
                <a:rPr lang="en-US" sz="2000" dirty="0">
                  <a:latin typeface="Times" panose="02020603050405020304" pitchFamily="18" charset="0"/>
                  <a:cs typeface="Times" panose="02020603050405020304" pitchFamily="18" charset="0"/>
                </a:rPr>
                <a:t>Motion support via coordinate transformation only</a:t>
              </a:r>
              <a:endParaRPr sz="2000" dirty="0">
                <a:latin typeface="Times" panose="02020603050405020304" pitchFamily="18" charset="0"/>
                <a:cs typeface="Times" panose="02020603050405020304" pitchFamily="18" charset="0"/>
              </a:endParaRPr>
            </a:p>
            <a:p>
              <a:pPr>
                <a:spcAft>
                  <a:spcPts val="600"/>
                </a:spcAft>
                <a:defRPr sz="1600">
                  <a:solidFill>
                    <a:srgbClr val="008000"/>
                  </a:solidFill>
                  <a:latin typeface="Times New Roman"/>
                  <a:ea typeface="MS ゴシック"/>
                </a:defRPr>
              </a:pPr>
              <a:r>
                <a:rPr sz="2000" dirty="0">
                  <a:latin typeface="+mn-ea"/>
                </a:rPr>
                <a:t>✓ </a:t>
              </a:r>
              <a:r>
                <a:rPr lang="en-US" altLang="ja-JP" sz="2000" dirty="0">
                  <a:latin typeface="Times" panose="02020603050405020304" pitchFamily="18" charset="0"/>
                  <a:cs typeface="Times" panose="02020603050405020304" pitchFamily="18" charset="0"/>
                </a:rPr>
                <a:t>Fewer and coarser elements than FEM</a:t>
              </a:r>
            </a:p>
            <a:p>
              <a:pPr>
                <a:spcAft>
                  <a:spcPts val="600"/>
                </a:spcAft>
                <a:defRPr sz="1600">
                  <a:solidFill>
                    <a:srgbClr val="008000"/>
                  </a:solidFill>
                  <a:latin typeface="Times New Roman"/>
                  <a:ea typeface="MS ゴシック"/>
                </a:defRPr>
              </a:pPr>
              <a:r>
                <a:rPr lang="en-US" altLang="ja-JP" sz="2000" dirty="0">
                  <a:latin typeface="+mn-ea"/>
                </a:rPr>
                <a:t>✓ </a:t>
              </a:r>
              <a:r>
                <a:rPr lang="en-US" altLang="ja-JP" sz="2000" dirty="0">
                  <a:latin typeface="Times" panose="02020603050405020304" pitchFamily="18" charset="0"/>
                  <a:cs typeface="Times" panose="02020603050405020304" pitchFamily="18" charset="0"/>
                </a:rPr>
                <a:t>Nonlinear materials</a:t>
              </a:r>
            </a:p>
          </p:txBody>
        </p:sp>
      </p:grpSp>
      <p:sp>
        <p:nvSpPr>
          <p:cNvPr id="10" name="テキスト ボックス 9">
            <a:extLst>
              <a:ext uri="{FF2B5EF4-FFF2-40B4-BE49-F238E27FC236}">
                <a16:creationId xmlns:a16="http://schemas.microsoft.com/office/drawing/2014/main" id="{73FCF5C3-9099-A6D6-8013-AF51172E1F45}"/>
              </a:ext>
            </a:extLst>
          </p:cNvPr>
          <p:cNvSpPr txBox="1"/>
          <p:nvPr/>
        </p:nvSpPr>
        <p:spPr>
          <a:xfrm>
            <a:off x="11804464" y="6480111"/>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2</a:t>
            </a:r>
            <a:endParaRPr kumimoji="1" lang="ja-JP" altLang="en-US" dirty="0">
              <a:latin typeface="Times New Roman" panose="02020603050405020304" pitchFamily="18" charset="0"/>
              <a:cs typeface="Times New Roman" panose="02020603050405020304" pitchFamily="18" charset="0"/>
            </a:endParaRPr>
          </a:p>
        </p:txBody>
      </p:sp>
      <p:pic>
        <p:nvPicPr>
          <p:cNvPr id="2" name="radia_mcp_audio_03">
            <a:hlinkClick r:id="" action="ppaction://media"/>
            <a:extLst>
              <a:ext uri="{FF2B5EF4-FFF2-40B4-BE49-F238E27FC236}">
                <a16:creationId xmlns:a16="http://schemas.microsoft.com/office/drawing/2014/main" id="{E53E5429-A84B-E2BA-DBAF-B321BDA9E4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0" cy="0"/>
          </a:xfrm>
          <a:prstGeom prst="rect">
            <a:avLst/>
          </a:prstGeom>
        </p:spPr>
      </p:pic>
    </p:spTree>
    <p:extLst>
      <p:ext uri="{BB962C8B-B14F-4D97-AF65-F5344CB8AC3E}">
        <p14:creationId xmlns:p14="http://schemas.microsoft.com/office/powerpoint/2010/main" val="410070848"/>
      </p:ext>
    </p:extLst>
  </p:cSld>
  <p:clrMapOvr>
    <a:masterClrMapping/>
  </p:clrMapOvr>
  <mc:AlternateContent xmlns:mc="http://schemas.openxmlformats.org/markup-compatibility/2006">
    <mc:Choice xmlns:p14="http://schemas.microsoft.com/office/powerpoint/2010/main" Requires="p14">
      <p:transition spd="slow" p14:dur="2000" advTm="105234"/>
    </mc:Choice>
    <mc:Fallback>
      <p:transition spd="slow" advTm="10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4080D-ED17-8F6B-C33B-67237B494B91}"/>
            </a:ext>
          </a:extLst>
        </p:cNvPr>
        <p:cNvGrpSpPr/>
        <p:nvPr/>
      </p:nvGrpSpPr>
      <p:grpSpPr>
        <a:xfrm>
          <a:off x="0" y="0"/>
          <a:ext cx="0" cy="0"/>
          <a:chOff x="0" y="0"/>
          <a:chExt cx="0" cy="0"/>
        </a:xfrm>
      </p:grpSpPr>
      <p:pic>
        <p:nvPicPr>
          <p:cNvPr id="24" name="図 23">
            <a:extLst>
              <a:ext uri="{FF2B5EF4-FFF2-40B4-BE49-F238E27FC236}">
                <a16:creationId xmlns:a16="http://schemas.microsoft.com/office/drawing/2014/main" id="{0AC5477E-8F08-22D1-8DA6-91A675B0FD9E}"/>
              </a:ext>
            </a:extLst>
          </p:cNvPr>
          <p:cNvPicPr>
            <a:picLocks noChangeAspect="1"/>
          </p:cNvPicPr>
          <p:nvPr/>
        </p:nvPicPr>
        <p:blipFill>
          <a:blip r:embed="rId5"/>
          <a:stretch>
            <a:fillRect/>
          </a:stretch>
        </p:blipFill>
        <p:spPr>
          <a:xfrm>
            <a:off x="7691703" y="3931117"/>
            <a:ext cx="2028825" cy="2847975"/>
          </a:xfrm>
          <a:prstGeom prst="rect">
            <a:avLst/>
          </a:prstGeom>
        </p:spPr>
      </p:pic>
      <p:pic>
        <p:nvPicPr>
          <p:cNvPr id="14" name="図 13">
            <a:extLst>
              <a:ext uri="{FF2B5EF4-FFF2-40B4-BE49-F238E27FC236}">
                <a16:creationId xmlns:a16="http://schemas.microsoft.com/office/drawing/2014/main" id="{C70D1F81-E9E2-EAE2-8066-DD54B2B50F65}"/>
              </a:ext>
            </a:extLst>
          </p:cNvPr>
          <p:cNvPicPr>
            <a:picLocks noChangeAspect="1"/>
          </p:cNvPicPr>
          <p:nvPr/>
        </p:nvPicPr>
        <p:blipFill>
          <a:blip r:embed="rId6"/>
          <a:stretch>
            <a:fillRect/>
          </a:stretch>
        </p:blipFill>
        <p:spPr>
          <a:xfrm>
            <a:off x="10001175" y="3794768"/>
            <a:ext cx="2038350" cy="2981325"/>
          </a:xfrm>
          <a:prstGeom prst="rect">
            <a:avLst/>
          </a:prstGeom>
        </p:spPr>
      </p:pic>
      <p:sp>
        <p:nvSpPr>
          <p:cNvPr id="23" name="四角形: 角を丸くする 22">
            <a:extLst>
              <a:ext uri="{FF2B5EF4-FFF2-40B4-BE49-F238E27FC236}">
                <a16:creationId xmlns:a16="http://schemas.microsoft.com/office/drawing/2014/main" id="{02C69D3B-7EB1-B669-C869-A64E4F46B02D}"/>
              </a:ext>
            </a:extLst>
          </p:cNvPr>
          <p:cNvSpPr/>
          <p:nvPr/>
        </p:nvSpPr>
        <p:spPr>
          <a:xfrm>
            <a:off x="3082672" y="905176"/>
            <a:ext cx="9078503" cy="283929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Rectangle 2">
            <a:extLst>
              <a:ext uri="{FF2B5EF4-FFF2-40B4-BE49-F238E27FC236}">
                <a16:creationId xmlns:a16="http://schemas.microsoft.com/office/drawing/2014/main" id="{05181C74-666E-80AD-183B-C0F1E22C9F24}"/>
              </a:ext>
            </a:extLst>
          </p:cNvPr>
          <p:cNvSpPr/>
          <p:nvPr/>
        </p:nvSpPr>
        <p:spPr>
          <a:xfrm>
            <a:off x="305" y="21493"/>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4" name="Rectangle 3">
            <a:extLst>
              <a:ext uri="{FF2B5EF4-FFF2-40B4-BE49-F238E27FC236}">
                <a16:creationId xmlns:a16="http://schemas.microsoft.com/office/drawing/2014/main" id="{D3CE8B33-790F-4BA7-E68B-D732E78E6B5A}"/>
              </a:ext>
            </a:extLst>
          </p:cNvPr>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5" name="TextBox 4">
            <a:extLst>
              <a:ext uri="{FF2B5EF4-FFF2-40B4-BE49-F238E27FC236}">
                <a16:creationId xmlns:a16="http://schemas.microsoft.com/office/drawing/2014/main" id="{C2460F26-D22E-2895-5D81-B37FAA1A9F3D}"/>
              </a:ext>
            </a:extLst>
          </p:cNvPr>
          <p:cNvSpPr txBox="1"/>
          <p:nvPr/>
        </p:nvSpPr>
        <p:spPr>
          <a:xfrm>
            <a:off x="457200" y="256032"/>
            <a:ext cx="7805342" cy="5232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2800" b="1">
                <a:solidFill>
                  <a:srgbClr val="FFFFFF"/>
                </a:solidFill>
                <a:latin typeface="Times New Roman"/>
                <a:ea typeface="MS Pゴシック"/>
              </a:defRPr>
            </a:pPr>
            <a:r>
              <a:rPr lang="en-US" altLang="ja-JP" sz="2800" b="1" dirty="0">
                <a:solidFill>
                  <a:srgbClr val="FFFFFF"/>
                </a:solidFill>
                <a:latin typeface="Times New Roman"/>
                <a:ea typeface="MS Pゴシック"/>
              </a:rPr>
              <a:t>Conventional</a:t>
            </a:r>
            <a:r>
              <a:rPr lang="ja-JP" altLang="en-US" sz="2800" b="1" dirty="0">
                <a:solidFill>
                  <a:srgbClr val="FFFFFF"/>
                </a:solidFill>
                <a:latin typeface="Times New Roman"/>
                <a:ea typeface="MS Pゴシック"/>
              </a:rPr>
              <a:t> </a:t>
            </a:r>
            <a:r>
              <a:rPr lang="en-US" altLang="ja-JP" sz="2800" b="1" dirty="0">
                <a:solidFill>
                  <a:srgbClr val="FFFFFF"/>
                </a:solidFill>
                <a:latin typeface="Times New Roman"/>
                <a:ea typeface="MS Pゴシック"/>
              </a:rPr>
              <a:t>Magnetic</a:t>
            </a:r>
            <a:r>
              <a:rPr kumimoji="0" lang="en-US" altLang="ja-JP" sz="2800" b="1" i="0" u="none" strike="noStrike" kern="1200" cap="none" spc="0" normalizeH="0" baseline="0" noProof="0" dirty="0">
                <a:ln>
                  <a:noFill/>
                </a:ln>
                <a:solidFill>
                  <a:srgbClr val="FFFFFF"/>
                </a:solidFill>
                <a:effectLst/>
                <a:uLnTx/>
                <a:uFillTx/>
                <a:latin typeface="Times New Roman"/>
                <a:ea typeface="MS Pゴシック"/>
                <a:cs typeface="+mn-cs"/>
              </a:rPr>
              <a:t> </a:t>
            </a:r>
            <a:r>
              <a:rPr lang="en-US" altLang="ja-JP" sz="2800" b="1" dirty="0">
                <a:solidFill>
                  <a:srgbClr val="FFFFFF"/>
                </a:solidFill>
                <a:latin typeface="Times New Roman"/>
                <a:ea typeface="MS Pゴシック"/>
              </a:rPr>
              <a:t>Moment</a:t>
            </a:r>
            <a:r>
              <a:rPr kumimoji="0" lang="en-US" altLang="ja-JP" sz="2800" b="1" i="0" u="none" strike="noStrike" kern="1200" cap="none" spc="0" normalizeH="0" baseline="0" noProof="0" dirty="0">
                <a:ln>
                  <a:noFill/>
                </a:ln>
                <a:solidFill>
                  <a:srgbClr val="FFFFFF"/>
                </a:solidFill>
                <a:effectLst/>
                <a:uLnTx/>
                <a:uFillTx/>
                <a:latin typeface="Times New Roman"/>
                <a:ea typeface="MS Pゴシック"/>
                <a:cs typeface="+mn-cs"/>
              </a:rPr>
              <a:t> Method (MMM)</a:t>
            </a:r>
            <a:endParaRPr kumimoji="0" sz="2800" b="1" i="0" u="none" strike="noStrike" kern="1200" cap="none" spc="0" normalizeH="0" baseline="0" noProof="0" dirty="0">
              <a:ln>
                <a:noFill/>
              </a:ln>
              <a:solidFill>
                <a:srgbClr val="FFFFFF"/>
              </a:solidFill>
              <a:effectLst/>
              <a:uLnTx/>
              <a:uFillTx/>
              <a:latin typeface="Times New Roman"/>
              <a:ea typeface="MS Pゴシック"/>
              <a:cs typeface="+mn-cs"/>
            </a:endParaRPr>
          </a:p>
        </p:txBody>
      </p:sp>
      <p:sp>
        <p:nvSpPr>
          <p:cNvPr id="7" name="Rectangle 6">
            <a:extLst>
              <a:ext uri="{FF2B5EF4-FFF2-40B4-BE49-F238E27FC236}">
                <a16:creationId xmlns:a16="http://schemas.microsoft.com/office/drawing/2014/main" id="{E5A88708-ADFF-14C5-85E5-F135A11715F0}"/>
              </a:ext>
            </a:extLst>
          </p:cNvPr>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62" name="Audio 62">
            <a:hlinkClick r:id="" action="ppaction://media"/>
            <a:extLst>
              <a:ext uri="{FF2B5EF4-FFF2-40B4-BE49-F238E27FC236}">
                <a16:creationId xmlns:a16="http://schemas.microsoft.com/office/drawing/2014/main" id="{BE564F5A-9123-AF3C-8C68-BAFD67A4D6C4}"/>
              </a:ext>
            </a:extLst>
          </p:cNvPr>
          <p:cNvSpPr>
            <a:spLocks noGrp="1"/>
          </p:cNvSpPr>
          <p:nvPr/>
        </p:nvSpPr>
        <p:spPr>
          <a:xfrm>
            <a:off x="-914400" y="-914400"/>
            <a:ext cx="914400" cy="914400"/>
          </a:xfrm>
          <a:prstGeom prst="rect">
            <a:avLst/>
          </a:prstGeom>
        </p:spPr>
        <p:txBody>
          <a:bodyPr/>
          <a:lstStyle/>
          <a:p>
            <a:endParaRPr lang="ja-JP" altLang="en-US"/>
          </a:p>
        </p:txBody>
      </p:sp>
      <p:sp>
        <p:nvSpPr>
          <p:cNvPr id="44" name="テキスト ボックス 43">
            <a:extLst>
              <a:ext uri="{FF2B5EF4-FFF2-40B4-BE49-F238E27FC236}">
                <a16:creationId xmlns:a16="http://schemas.microsoft.com/office/drawing/2014/main" id="{9BD3DF2D-9CC1-EB27-F8FE-C6C6F575989D}"/>
              </a:ext>
            </a:extLst>
          </p:cNvPr>
          <p:cNvSpPr txBox="1"/>
          <p:nvPr/>
        </p:nvSpPr>
        <p:spPr>
          <a:xfrm>
            <a:off x="4117904" y="3122802"/>
            <a:ext cx="1456832" cy="646331"/>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Dipole</a:t>
            </a:r>
          </a:p>
          <a:p>
            <a:pPr algn="ctr"/>
            <a:r>
              <a:rPr kumimoji="1" lang="en-US" altLang="ja-JP" dirty="0">
                <a:latin typeface="Times" panose="02020603050405020304" pitchFamily="18" charset="0"/>
                <a:cs typeface="Times" panose="02020603050405020304" pitchFamily="18" charset="0"/>
              </a:rPr>
              <a:t>X-coordinate </a:t>
            </a:r>
            <a:endParaRPr kumimoji="1" lang="ja-JP" altLang="en-US" dirty="0">
              <a:latin typeface="Times" panose="02020603050405020304" pitchFamily="18" charset="0"/>
              <a:cs typeface="Times" panose="02020603050405020304" pitchFamily="18" charset="0"/>
            </a:endParaRPr>
          </a:p>
        </p:txBody>
      </p:sp>
      <p:sp>
        <p:nvSpPr>
          <p:cNvPr id="46" name="テキスト ボックス 45">
            <a:extLst>
              <a:ext uri="{FF2B5EF4-FFF2-40B4-BE49-F238E27FC236}">
                <a16:creationId xmlns:a16="http://schemas.microsoft.com/office/drawing/2014/main" id="{D63484AB-9187-4359-027F-1BF08A358CDF}"/>
              </a:ext>
            </a:extLst>
          </p:cNvPr>
          <p:cNvSpPr txBox="1"/>
          <p:nvPr/>
        </p:nvSpPr>
        <p:spPr>
          <a:xfrm>
            <a:off x="9874060" y="3154470"/>
            <a:ext cx="1456832" cy="646331"/>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Dipole</a:t>
            </a:r>
          </a:p>
          <a:p>
            <a:pPr algn="ctr"/>
            <a:r>
              <a:rPr kumimoji="1" lang="en-US" altLang="ja-JP" dirty="0">
                <a:latin typeface="Times" panose="02020603050405020304" pitchFamily="18" charset="0"/>
                <a:cs typeface="Times" panose="02020603050405020304" pitchFamily="18" charset="0"/>
              </a:rPr>
              <a:t>Y-coordinate </a:t>
            </a:r>
            <a:endParaRPr kumimoji="1" lang="ja-JP" altLang="en-US" dirty="0">
              <a:latin typeface="Times" panose="02020603050405020304" pitchFamily="18" charset="0"/>
              <a:cs typeface="Times" panose="02020603050405020304" pitchFamily="18" charset="0"/>
            </a:endParaRPr>
          </a:p>
        </p:txBody>
      </p:sp>
      <p:sp>
        <p:nvSpPr>
          <p:cNvPr id="48" name="テキスト ボックス 47">
            <a:extLst>
              <a:ext uri="{FF2B5EF4-FFF2-40B4-BE49-F238E27FC236}">
                <a16:creationId xmlns:a16="http://schemas.microsoft.com/office/drawing/2014/main" id="{8582600A-A1AA-2B15-3755-FB02507FCC9A}"/>
              </a:ext>
            </a:extLst>
          </p:cNvPr>
          <p:cNvSpPr txBox="1"/>
          <p:nvPr/>
        </p:nvSpPr>
        <p:spPr>
          <a:xfrm>
            <a:off x="7097476" y="3154470"/>
            <a:ext cx="1456832" cy="646331"/>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Dipole</a:t>
            </a:r>
          </a:p>
          <a:p>
            <a:pPr algn="ctr"/>
            <a:r>
              <a:rPr kumimoji="1" lang="en-US" altLang="ja-JP" dirty="0">
                <a:latin typeface="Times" panose="02020603050405020304" pitchFamily="18" charset="0"/>
                <a:cs typeface="Times" panose="02020603050405020304" pitchFamily="18" charset="0"/>
              </a:rPr>
              <a:t>Z-coordinate </a:t>
            </a:r>
            <a:endParaRPr kumimoji="1" lang="ja-JP" altLang="en-US" dirty="0">
              <a:latin typeface="Times" panose="02020603050405020304" pitchFamily="18" charset="0"/>
              <a:cs typeface="Times" panose="02020603050405020304" pitchFamily="18" charset="0"/>
            </a:endParaRPr>
          </a:p>
        </p:txBody>
      </p:sp>
      <p:pic>
        <p:nvPicPr>
          <p:cNvPr id="8" name="図 7">
            <a:extLst>
              <a:ext uri="{FF2B5EF4-FFF2-40B4-BE49-F238E27FC236}">
                <a16:creationId xmlns:a16="http://schemas.microsoft.com/office/drawing/2014/main" id="{9E69A2C6-7C30-717B-932D-4DB304E0AA92}"/>
              </a:ext>
            </a:extLst>
          </p:cNvPr>
          <p:cNvPicPr>
            <a:picLocks noChangeAspect="1"/>
          </p:cNvPicPr>
          <p:nvPr/>
        </p:nvPicPr>
        <p:blipFill>
          <a:blip r:embed="rId7">
            <a:clrChange>
              <a:clrFrom>
                <a:srgbClr val="FFFFFF"/>
              </a:clrFrom>
              <a:clrTo>
                <a:srgbClr val="FFFFFF">
                  <a:alpha val="0"/>
                </a:srgbClr>
              </a:clrTo>
            </a:clrChange>
          </a:blip>
          <a:srcRect l="12643" t="20980" r="12042" b="13969"/>
          <a:stretch>
            <a:fillRect/>
          </a:stretch>
        </p:blipFill>
        <p:spPr>
          <a:xfrm>
            <a:off x="6364654" y="864642"/>
            <a:ext cx="2917648" cy="2520000"/>
          </a:xfrm>
          <a:prstGeom prst="rect">
            <a:avLst/>
          </a:prstGeom>
        </p:spPr>
      </p:pic>
      <p:pic>
        <p:nvPicPr>
          <p:cNvPr id="11" name="図 10">
            <a:extLst>
              <a:ext uri="{FF2B5EF4-FFF2-40B4-BE49-F238E27FC236}">
                <a16:creationId xmlns:a16="http://schemas.microsoft.com/office/drawing/2014/main" id="{8601C6F8-4C37-49AF-6807-060288D45358}"/>
              </a:ext>
            </a:extLst>
          </p:cNvPr>
          <p:cNvPicPr>
            <a:picLocks noChangeAspect="1"/>
          </p:cNvPicPr>
          <p:nvPr/>
        </p:nvPicPr>
        <p:blipFill>
          <a:blip r:embed="rId8">
            <a:clrChange>
              <a:clrFrom>
                <a:srgbClr val="FFFFFF"/>
              </a:clrFrom>
              <a:clrTo>
                <a:srgbClr val="FFFFFF">
                  <a:alpha val="0"/>
                </a:srgbClr>
              </a:clrTo>
            </a:clrChange>
          </a:blip>
          <a:srcRect l="13544" t="20620" r="13483" b="10065"/>
          <a:stretch>
            <a:fillRect/>
          </a:stretch>
        </p:blipFill>
        <p:spPr>
          <a:xfrm>
            <a:off x="3596988" y="940999"/>
            <a:ext cx="2652987" cy="2520000"/>
          </a:xfrm>
          <a:prstGeom prst="rect">
            <a:avLst/>
          </a:prstGeom>
        </p:spPr>
      </p:pic>
      <p:pic>
        <p:nvPicPr>
          <p:cNvPr id="13" name="図 12">
            <a:extLst>
              <a:ext uri="{FF2B5EF4-FFF2-40B4-BE49-F238E27FC236}">
                <a16:creationId xmlns:a16="http://schemas.microsoft.com/office/drawing/2014/main" id="{B87768D0-0F0C-BC44-6002-2B9E628BB114}"/>
              </a:ext>
            </a:extLst>
          </p:cNvPr>
          <p:cNvPicPr>
            <a:picLocks noChangeAspect="1"/>
          </p:cNvPicPr>
          <p:nvPr/>
        </p:nvPicPr>
        <p:blipFill>
          <a:blip r:embed="rId9">
            <a:clrChange>
              <a:clrFrom>
                <a:srgbClr val="FFFFFF"/>
              </a:clrFrom>
              <a:clrTo>
                <a:srgbClr val="FFFFFF">
                  <a:alpha val="0"/>
                </a:srgbClr>
              </a:clrTo>
            </a:clrChange>
          </a:blip>
          <a:srcRect l="12641" t="21340" r="15006" b="11186"/>
          <a:stretch>
            <a:fillRect/>
          </a:stretch>
        </p:blipFill>
        <p:spPr>
          <a:xfrm>
            <a:off x="9251359" y="940999"/>
            <a:ext cx="2702233" cy="2520000"/>
          </a:xfrm>
          <a:prstGeom prst="rect">
            <a:avLst/>
          </a:prstGeom>
        </p:spPr>
      </p:pic>
      <p:pic>
        <p:nvPicPr>
          <p:cNvPr id="15" name="図 14">
            <a:extLst>
              <a:ext uri="{FF2B5EF4-FFF2-40B4-BE49-F238E27FC236}">
                <a16:creationId xmlns:a16="http://schemas.microsoft.com/office/drawing/2014/main" id="{CE5C84FA-A6E1-81B5-5AB4-610B091B59F5}"/>
              </a:ext>
            </a:extLst>
          </p:cNvPr>
          <p:cNvPicPr>
            <a:picLocks noChangeAspect="1"/>
          </p:cNvPicPr>
          <p:nvPr/>
        </p:nvPicPr>
        <p:blipFill>
          <a:blip r:embed="rId10">
            <a:clrChange>
              <a:clrFrom>
                <a:srgbClr val="FFFFFF"/>
              </a:clrFrom>
              <a:clrTo>
                <a:srgbClr val="FFFFFF">
                  <a:alpha val="0"/>
                </a:srgbClr>
              </a:clrTo>
            </a:clrChange>
          </a:blip>
          <a:srcRect l="8499" t="17334" r="8259" b="10065"/>
          <a:stretch>
            <a:fillRect/>
          </a:stretch>
        </p:blipFill>
        <p:spPr>
          <a:xfrm>
            <a:off x="999322" y="1744845"/>
            <a:ext cx="1238303" cy="1080000"/>
          </a:xfrm>
          <a:prstGeom prst="rect">
            <a:avLst/>
          </a:prstGeom>
        </p:spPr>
      </p:pic>
      <p:sp>
        <p:nvSpPr>
          <p:cNvPr id="18" name="テキスト ボックス 17">
            <a:extLst>
              <a:ext uri="{FF2B5EF4-FFF2-40B4-BE49-F238E27FC236}">
                <a16:creationId xmlns:a16="http://schemas.microsoft.com/office/drawing/2014/main" id="{2AE1ED7A-B042-6769-2AD4-2974A71DFF61}"/>
              </a:ext>
            </a:extLst>
          </p:cNvPr>
          <p:cNvSpPr txBox="1"/>
          <p:nvPr/>
        </p:nvSpPr>
        <p:spPr>
          <a:xfrm>
            <a:off x="686484" y="2937775"/>
            <a:ext cx="1657836" cy="707886"/>
          </a:xfrm>
          <a:prstGeom prst="rect">
            <a:avLst/>
          </a:prstGeom>
          <a:noFill/>
        </p:spPr>
        <p:txBody>
          <a:bodyPr wrap="square" rtlCol="0">
            <a:spAutoFit/>
          </a:bodyPr>
          <a:lstStyle/>
          <a:p>
            <a:pPr algn="ctr"/>
            <a:r>
              <a:rPr kumimoji="1" lang="en-US" altLang="ja-JP" sz="2000" dirty="0">
                <a:latin typeface="Times" panose="02020603050405020304" pitchFamily="18" charset="0"/>
                <a:cs typeface="Times" panose="02020603050405020304" pitchFamily="18" charset="0"/>
              </a:rPr>
              <a:t>Hexahedron</a:t>
            </a:r>
            <a:br>
              <a:rPr kumimoji="1" lang="en-US" altLang="ja-JP" sz="2000" dirty="0">
                <a:latin typeface="Times" panose="02020603050405020304" pitchFamily="18" charset="0"/>
                <a:cs typeface="Times" panose="02020603050405020304" pitchFamily="18" charset="0"/>
              </a:rPr>
            </a:br>
            <a:r>
              <a:rPr kumimoji="1" lang="en-US" altLang="ja-JP" sz="2000" dirty="0">
                <a:latin typeface="Times" panose="02020603050405020304" pitchFamily="18" charset="0"/>
                <a:cs typeface="Times" panose="02020603050405020304" pitchFamily="18" charset="0"/>
              </a:rPr>
              <a:t>(3DoF)</a:t>
            </a:r>
            <a:endParaRPr kumimoji="1" lang="ja-JP" altLang="en-US" sz="2000" dirty="0">
              <a:latin typeface="Times" panose="02020603050405020304" pitchFamily="18" charset="0"/>
              <a:cs typeface="Times" panose="02020603050405020304" pitchFamily="18" charset="0"/>
            </a:endParaRPr>
          </a:p>
        </p:txBody>
      </p:sp>
      <p:sp>
        <p:nvSpPr>
          <p:cNvPr id="64" name="正方形/長方形 63">
            <a:extLst>
              <a:ext uri="{FF2B5EF4-FFF2-40B4-BE49-F238E27FC236}">
                <a16:creationId xmlns:a16="http://schemas.microsoft.com/office/drawing/2014/main" id="{8B7F4D39-1A94-7211-9719-7FAFFF42BC1A}"/>
              </a:ext>
            </a:extLst>
          </p:cNvPr>
          <p:cNvSpPr/>
          <p:nvPr/>
        </p:nvSpPr>
        <p:spPr>
          <a:xfrm>
            <a:off x="7797206" y="5767512"/>
            <a:ext cx="443230" cy="909267"/>
          </a:xfrm>
          <a:prstGeom prst="rect">
            <a:avLst/>
          </a:prstGeom>
          <a:solidFill>
            <a:schemeClr val="accent1">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62BD632B-362D-190E-63E0-5CEAF4851079}"/>
              </a:ext>
            </a:extLst>
          </p:cNvPr>
          <p:cNvSpPr/>
          <p:nvPr/>
        </p:nvSpPr>
        <p:spPr>
          <a:xfrm>
            <a:off x="10158156" y="5785673"/>
            <a:ext cx="458509" cy="922000"/>
          </a:xfrm>
          <a:prstGeom prst="rect">
            <a:avLst/>
          </a:prstGeom>
          <a:solidFill>
            <a:schemeClr val="accent1">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E40DD672-122F-B605-543C-A75362F1B9F9}"/>
              </a:ext>
            </a:extLst>
          </p:cNvPr>
          <p:cNvSpPr txBox="1"/>
          <p:nvPr/>
        </p:nvSpPr>
        <p:spPr>
          <a:xfrm>
            <a:off x="8254577" y="6265083"/>
            <a:ext cx="996596" cy="369332"/>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3DoF</a:t>
            </a:r>
            <a:endParaRPr kumimoji="1" lang="ja-JP" altLang="en-US" dirty="0">
              <a:latin typeface="Times" panose="02020603050405020304" pitchFamily="18" charset="0"/>
              <a:cs typeface="Times" panose="02020603050405020304" pitchFamily="18" charset="0"/>
            </a:endParaRPr>
          </a:p>
        </p:txBody>
      </p:sp>
      <p:sp>
        <p:nvSpPr>
          <p:cNvPr id="69" name="テキスト ボックス 68">
            <a:extLst>
              <a:ext uri="{FF2B5EF4-FFF2-40B4-BE49-F238E27FC236}">
                <a16:creationId xmlns:a16="http://schemas.microsoft.com/office/drawing/2014/main" id="{96B3B12B-C1E1-8610-DBF1-2CAF3C587914}"/>
              </a:ext>
            </a:extLst>
          </p:cNvPr>
          <p:cNvSpPr txBox="1"/>
          <p:nvPr/>
        </p:nvSpPr>
        <p:spPr>
          <a:xfrm>
            <a:off x="10527221" y="6260261"/>
            <a:ext cx="996596" cy="369332"/>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6DoF</a:t>
            </a:r>
            <a:endParaRPr kumimoji="1" lang="ja-JP" altLang="en-US" dirty="0">
              <a:latin typeface="Times" panose="02020603050405020304" pitchFamily="18" charset="0"/>
              <a:cs typeface="Times" panose="02020603050405020304" pitchFamily="18" charset="0"/>
            </a:endParaRPr>
          </a:p>
        </p:txBody>
      </p:sp>
      <p:sp>
        <p:nvSpPr>
          <p:cNvPr id="71" name="テキスト ボックス 70">
            <a:extLst>
              <a:ext uri="{FF2B5EF4-FFF2-40B4-BE49-F238E27FC236}">
                <a16:creationId xmlns:a16="http://schemas.microsoft.com/office/drawing/2014/main" id="{E8D4A7F2-45A9-B860-BFC4-EE2B10D30DBB}"/>
              </a:ext>
            </a:extLst>
          </p:cNvPr>
          <p:cNvSpPr txBox="1"/>
          <p:nvPr/>
        </p:nvSpPr>
        <p:spPr>
          <a:xfrm>
            <a:off x="6406471" y="4624583"/>
            <a:ext cx="1672287" cy="646331"/>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magnetic material</a:t>
            </a:r>
            <a:endParaRPr kumimoji="1" lang="ja-JP" altLang="en-US" dirty="0">
              <a:latin typeface="Times" panose="02020603050405020304" pitchFamily="18" charset="0"/>
              <a:cs typeface="Times" panose="02020603050405020304" pitchFamily="18" charset="0"/>
            </a:endParaRPr>
          </a:p>
        </p:txBody>
      </p:sp>
      <p:sp>
        <p:nvSpPr>
          <p:cNvPr id="73" name="テキスト ボックス 72">
            <a:extLst>
              <a:ext uri="{FF2B5EF4-FFF2-40B4-BE49-F238E27FC236}">
                <a16:creationId xmlns:a16="http://schemas.microsoft.com/office/drawing/2014/main" id="{B877B747-2B4A-D86C-CE72-D2ABF0274CE5}"/>
              </a:ext>
            </a:extLst>
          </p:cNvPr>
          <p:cNvSpPr txBox="1"/>
          <p:nvPr/>
        </p:nvSpPr>
        <p:spPr>
          <a:xfrm>
            <a:off x="6394134" y="5997901"/>
            <a:ext cx="1672287" cy="369332"/>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magnet</a:t>
            </a:r>
            <a:endParaRPr kumimoji="1" lang="ja-JP" altLang="en-US" dirty="0">
              <a:latin typeface="Times" panose="02020603050405020304" pitchFamily="18" charset="0"/>
              <a:cs typeface="Times" panose="02020603050405020304" pitchFamily="18" charset="0"/>
            </a:endParaRPr>
          </a:p>
        </p:txBody>
      </p:sp>
      <p:sp>
        <p:nvSpPr>
          <p:cNvPr id="22" name="テキスト ボックス 21">
            <a:extLst>
              <a:ext uri="{FF2B5EF4-FFF2-40B4-BE49-F238E27FC236}">
                <a16:creationId xmlns:a16="http://schemas.microsoft.com/office/drawing/2014/main" id="{7946875F-316A-CFCB-9FA7-7D0E39E18F44}"/>
              </a:ext>
            </a:extLst>
          </p:cNvPr>
          <p:cNvSpPr txBox="1"/>
          <p:nvPr/>
        </p:nvSpPr>
        <p:spPr>
          <a:xfrm>
            <a:off x="11804464" y="6480111"/>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2</a:t>
            </a:r>
            <a:endParaRPr kumimoji="1" lang="ja-JP" altLang="en-US" dirty="0">
              <a:latin typeface="Times New Roman" panose="02020603050405020304" pitchFamily="18" charset="0"/>
              <a:cs typeface="Times New Roman" panose="02020603050405020304" pitchFamily="18" charset="0"/>
            </a:endParaRPr>
          </a:p>
        </p:txBody>
      </p:sp>
      <p:sp>
        <p:nvSpPr>
          <p:cNvPr id="2" name="Rounded Rectangle 10">
            <a:extLst>
              <a:ext uri="{FF2B5EF4-FFF2-40B4-BE49-F238E27FC236}">
                <a16:creationId xmlns:a16="http://schemas.microsoft.com/office/drawing/2014/main" id="{09755D9F-EAA7-0B67-238B-D5FED46ED9A5}"/>
              </a:ext>
            </a:extLst>
          </p:cNvPr>
          <p:cNvSpPr/>
          <p:nvPr/>
        </p:nvSpPr>
        <p:spPr>
          <a:xfrm>
            <a:off x="93652" y="4036238"/>
            <a:ext cx="6184466" cy="2350740"/>
          </a:xfrm>
          <a:prstGeom prst="roundRect">
            <a:avLst/>
          </a:prstGeom>
          <a:solidFill>
            <a:srgbClr val="FFF8F0"/>
          </a:solidFill>
          <a:ln>
            <a:solidFill>
              <a:srgbClr val="CC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6" name="TextBox 11">
            <a:extLst>
              <a:ext uri="{FF2B5EF4-FFF2-40B4-BE49-F238E27FC236}">
                <a16:creationId xmlns:a16="http://schemas.microsoft.com/office/drawing/2014/main" id="{8662B3CE-7B93-D500-A64D-E9EAD5D7EDA7}"/>
              </a:ext>
            </a:extLst>
          </p:cNvPr>
          <p:cNvSpPr txBox="1"/>
          <p:nvPr/>
        </p:nvSpPr>
        <p:spPr>
          <a:xfrm>
            <a:off x="168503" y="4129144"/>
            <a:ext cx="4076757" cy="371892"/>
          </a:xfrm>
          <a:prstGeom prst="rect">
            <a:avLst/>
          </a:prstGeom>
          <a:noFill/>
        </p:spPr>
        <p:txBody>
          <a:bodyPr wrap="none">
            <a:spAutoFit/>
          </a:bodyPr>
          <a:lstStyle/>
          <a:p>
            <a:pPr>
              <a:defRPr sz="2000" b="1">
                <a:solidFill>
                  <a:srgbClr val="CC6600"/>
                </a:solidFill>
                <a:latin typeface="Times New Roman"/>
                <a:ea typeface="MS Pゴシック"/>
              </a:defRPr>
            </a:pPr>
            <a:r>
              <a:rPr lang="en-US" dirty="0">
                <a:latin typeface="Times New Roman"/>
                <a:ea typeface="MS Pゴシック"/>
              </a:rPr>
              <a:t>Magnetic Moment Method</a:t>
            </a:r>
            <a:r>
              <a:rPr lang="ja-JP" altLang="en-US" dirty="0">
                <a:latin typeface="Times New Roman"/>
                <a:ea typeface="MS Pゴシック"/>
              </a:rPr>
              <a:t> </a:t>
            </a:r>
            <a:r>
              <a:rPr lang="en-US" dirty="0">
                <a:latin typeface="Times New Roman"/>
                <a:ea typeface="MS Pゴシック"/>
              </a:rPr>
              <a:t>(MMM)</a:t>
            </a:r>
            <a:endParaRPr dirty="0">
              <a:latin typeface="Times New Roman"/>
              <a:ea typeface="MS Pゴシック"/>
            </a:endParaRPr>
          </a:p>
        </p:txBody>
      </p:sp>
      <p:sp>
        <p:nvSpPr>
          <p:cNvPr id="9" name="TextBox 12">
            <a:extLst>
              <a:ext uri="{FF2B5EF4-FFF2-40B4-BE49-F238E27FC236}">
                <a16:creationId xmlns:a16="http://schemas.microsoft.com/office/drawing/2014/main" id="{182EA6CC-48F4-4ED8-5469-0C8F3C8C79A8}"/>
              </a:ext>
            </a:extLst>
          </p:cNvPr>
          <p:cNvSpPr txBox="1"/>
          <p:nvPr/>
        </p:nvSpPr>
        <p:spPr>
          <a:xfrm>
            <a:off x="274320" y="4609886"/>
            <a:ext cx="6137367" cy="1444660"/>
          </a:xfrm>
          <a:prstGeom prst="rect">
            <a:avLst/>
          </a:prstGeom>
          <a:noFill/>
        </p:spPr>
        <p:txBody>
          <a:bodyPr wrap="square">
            <a:spAutoFit/>
          </a:bodyPr>
          <a:lstStyle/>
          <a:p>
            <a:pPr>
              <a:spcAft>
                <a:spcPts val="600"/>
              </a:spcAft>
              <a:defRPr sz="1600">
                <a:solidFill>
                  <a:srgbClr val="008000"/>
                </a:solidFill>
                <a:latin typeface="Times New Roman"/>
                <a:ea typeface="MS ゴシック"/>
              </a:defRPr>
            </a:pPr>
            <a:r>
              <a:rPr sz="2000" dirty="0">
                <a:latin typeface="+mn-ea"/>
              </a:rPr>
              <a:t>✓ </a:t>
            </a:r>
            <a:r>
              <a:rPr lang="en-US" sz="2000" dirty="0">
                <a:latin typeface="Times" panose="02020603050405020304" pitchFamily="18" charset="0"/>
                <a:cs typeface="Times" panose="02020603050405020304" pitchFamily="18" charset="0"/>
              </a:rPr>
              <a:t>Air region mesh not required</a:t>
            </a:r>
            <a:endParaRPr sz="2000" dirty="0">
              <a:latin typeface="Times" panose="02020603050405020304" pitchFamily="18" charset="0"/>
              <a:cs typeface="Times" panose="02020603050405020304" pitchFamily="18" charset="0"/>
            </a:endParaRPr>
          </a:p>
          <a:p>
            <a:pPr>
              <a:spcAft>
                <a:spcPts val="600"/>
              </a:spcAft>
              <a:defRPr sz="1600">
                <a:solidFill>
                  <a:srgbClr val="008000"/>
                </a:solidFill>
                <a:latin typeface="Times New Roman"/>
                <a:ea typeface="MS ゴシック"/>
              </a:defRPr>
            </a:pPr>
            <a:r>
              <a:rPr sz="2000" dirty="0">
                <a:latin typeface="+mn-ea"/>
              </a:rPr>
              <a:t>✓ </a:t>
            </a:r>
            <a:r>
              <a:rPr lang="en-US" sz="2000" dirty="0">
                <a:latin typeface="Times" panose="02020603050405020304" pitchFamily="18" charset="0"/>
                <a:cs typeface="Times" panose="02020603050405020304" pitchFamily="18" charset="0"/>
              </a:rPr>
              <a:t>Motion support via coordinate transformation only</a:t>
            </a:r>
            <a:endParaRPr sz="2000" dirty="0">
              <a:latin typeface="Times" panose="02020603050405020304" pitchFamily="18" charset="0"/>
              <a:cs typeface="Times" panose="02020603050405020304" pitchFamily="18" charset="0"/>
            </a:endParaRPr>
          </a:p>
          <a:p>
            <a:pPr>
              <a:spcAft>
                <a:spcPts val="600"/>
              </a:spcAft>
              <a:defRPr sz="1600">
                <a:solidFill>
                  <a:srgbClr val="008000"/>
                </a:solidFill>
                <a:latin typeface="Times New Roman"/>
                <a:ea typeface="MS ゴシック"/>
              </a:defRPr>
            </a:pPr>
            <a:r>
              <a:rPr sz="2000" dirty="0">
                <a:latin typeface="+mn-ea"/>
              </a:rPr>
              <a:t>✓ </a:t>
            </a:r>
            <a:r>
              <a:rPr lang="en-US" altLang="ja-JP" sz="2000" dirty="0">
                <a:latin typeface="Times" panose="02020603050405020304" pitchFamily="18" charset="0"/>
                <a:cs typeface="Times" panose="02020603050405020304" pitchFamily="18" charset="0"/>
              </a:rPr>
              <a:t>Fewer and coarser elements than FEM</a:t>
            </a:r>
          </a:p>
          <a:p>
            <a:pPr>
              <a:spcAft>
                <a:spcPts val="600"/>
              </a:spcAft>
              <a:defRPr sz="1600">
                <a:solidFill>
                  <a:srgbClr val="008000"/>
                </a:solidFill>
                <a:latin typeface="Times New Roman"/>
                <a:ea typeface="MS ゴシック"/>
              </a:defRPr>
            </a:pPr>
            <a:r>
              <a:rPr lang="en-US" altLang="ja-JP" sz="2000" dirty="0">
                <a:latin typeface="+mn-ea"/>
              </a:rPr>
              <a:t>✓ </a:t>
            </a:r>
            <a:r>
              <a:rPr lang="en-US" altLang="ja-JP" sz="2000" dirty="0">
                <a:latin typeface="Times" panose="02020603050405020304" pitchFamily="18" charset="0"/>
                <a:cs typeface="Times" panose="02020603050405020304" pitchFamily="18" charset="0"/>
              </a:rPr>
              <a:t>Nonlinear materials</a:t>
            </a:r>
          </a:p>
        </p:txBody>
      </p:sp>
      <p:pic>
        <p:nvPicPr>
          <p:cNvPr id="10" name="radia_mcp_audio_04">
            <a:hlinkClick r:id="" action="ppaction://media"/>
            <a:extLst>
              <a:ext uri="{FF2B5EF4-FFF2-40B4-BE49-F238E27FC236}">
                <a16:creationId xmlns:a16="http://schemas.microsoft.com/office/drawing/2014/main" id="{D6EE20DC-95C1-9BCC-0922-EC5EF20FDAE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0" cy="0"/>
          </a:xfrm>
          <a:prstGeom prst="rect">
            <a:avLst/>
          </a:prstGeom>
        </p:spPr>
      </p:pic>
    </p:spTree>
    <p:extLst>
      <p:ext uri="{BB962C8B-B14F-4D97-AF65-F5344CB8AC3E}">
        <p14:creationId xmlns:p14="http://schemas.microsoft.com/office/powerpoint/2010/main" val="3327042756"/>
      </p:ext>
    </p:extLst>
  </p:cSld>
  <p:clrMapOvr>
    <a:masterClrMapping/>
  </p:clrMapOvr>
  <mc:AlternateContent xmlns:mc="http://schemas.openxmlformats.org/markup-compatibility/2006">
    <mc:Choice xmlns:p14="http://schemas.microsoft.com/office/powerpoint/2010/main" Requires="p14">
      <p:transition spd="slow" p14:dur="2000" advTm="106578"/>
    </mc:Choice>
    <mc:Fallback>
      <p:transition spd="slow" advTm="106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1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52944-5B99-C84B-C5A5-03B991D694B4}"/>
            </a:ext>
          </a:extLst>
        </p:cNvPr>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0FECBD7A-776C-0FA0-760D-A9E91227BC38}"/>
              </a:ext>
            </a:extLst>
          </p:cNvPr>
          <p:cNvSpPr/>
          <p:nvPr/>
        </p:nvSpPr>
        <p:spPr>
          <a:xfrm>
            <a:off x="3084836" y="3820598"/>
            <a:ext cx="2992366" cy="2839290"/>
          </a:xfrm>
          <a:prstGeom prst="roundRect">
            <a:avLst/>
          </a:prstGeom>
          <a:solidFill>
            <a:schemeClr val="accent3">
              <a:lumMod val="20000"/>
              <a:lumOff val="8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64D9876F-CFF9-EFA3-FBC6-C02F55EE5DCC}"/>
              </a:ext>
            </a:extLst>
          </p:cNvPr>
          <p:cNvSpPr/>
          <p:nvPr/>
        </p:nvSpPr>
        <p:spPr>
          <a:xfrm>
            <a:off x="6199522" y="3834140"/>
            <a:ext cx="5961653" cy="2839290"/>
          </a:xfrm>
          <a:prstGeom prst="roundRect">
            <a:avLst/>
          </a:prstGeom>
          <a:solidFill>
            <a:schemeClr val="accent2">
              <a:lumMod val="20000"/>
              <a:lumOff val="8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41BCC5FE-36B0-B75C-B120-DBBA7924EE7D}"/>
              </a:ext>
            </a:extLst>
          </p:cNvPr>
          <p:cNvSpPr/>
          <p:nvPr/>
        </p:nvSpPr>
        <p:spPr>
          <a:xfrm>
            <a:off x="3082672" y="905176"/>
            <a:ext cx="9078503" cy="283929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Rectangle 2">
            <a:extLst>
              <a:ext uri="{FF2B5EF4-FFF2-40B4-BE49-F238E27FC236}">
                <a16:creationId xmlns:a16="http://schemas.microsoft.com/office/drawing/2014/main" id="{C550B019-ED68-9ABF-E45F-DB6332463E38}"/>
              </a:ext>
            </a:extLst>
          </p:cNvPr>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4" name="Rectangle 3">
            <a:extLst>
              <a:ext uri="{FF2B5EF4-FFF2-40B4-BE49-F238E27FC236}">
                <a16:creationId xmlns:a16="http://schemas.microsoft.com/office/drawing/2014/main" id="{45F2FF8A-DDED-86FD-BCF2-1792BDCF6E41}"/>
              </a:ext>
            </a:extLst>
          </p:cNvPr>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5" name="TextBox 4">
            <a:extLst>
              <a:ext uri="{FF2B5EF4-FFF2-40B4-BE49-F238E27FC236}">
                <a16:creationId xmlns:a16="http://schemas.microsoft.com/office/drawing/2014/main" id="{9B9F3CCC-AEA5-8457-F406-18BF8B5972A8}"/>
              </a:ext>
            </a:extLst>
          </p:cNvPr>
          <p:cNvSpPr txBox="1"/>
          <p:nvPr/>
        </p:nvSpPr>
        <p:spPr>
          <a:xfrm>
            <a:off x="457200" y="256032"/>
            <a:ext cx="7561685" cy="52322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2800" b="1">
                <a:solidFill>
                  <a:srgbClr val="FFFFFF"/>
                </a:solidFill>
                <a:latin typeface="Times New Roman"/>
                <a:ea typeface="MS Pゴシック"/>
              </a:defRPr>
            </a:pPr>
            <a:r>
              <a:rPr lang="en-US" altLang="ja-JP" sz="2800" b="1" dirty="0">
                <a:solidFill>
                  <a:srgbClr val="FFFFFF"/>
                </a:solidFill>
                <a:latin typeface="Times New Roman"/>
                <a:ea typeface="MS Pゴシック"/>
              </a:rPr>
              <a:t>Multipole</a:t>
            </a:r>
            <a:r>
              <a:rPr lang="ja-JP" altLang="en-US" sz="2800" b="1" dirty="0">
                <a:solidFill>
                  <a:srgbClr val="FFFFFF"/>
                </a:solidFill>
                <a:latin typeface="Times New Roman"/>
                <a:ea typeface="MS Pゴシック"/>
              </a:rPr>
              <a:t> </a:t>
            </a:r>
            <a:r>
              <a:rPr lang="en-US" altLang="ja-JP" sz="2800" b="1" dirty="0">
                <a:solidFill>
                  <a:srgbClr val="FFFFFF"/>
                </a:solidFill>
                <a:latin typeface="Times New Roman"/>
                <a:ea typeface="MS Pゴシック"/>
              </a:rPr>
              <a:t>Magnetic</a:t>
            </a:r>
            <a:r>
              <a:rPr kumimoji="0" lang="en-US" altLang="ja-JP" sz="2800" b="1" i="0" u="none" strike="noStrike" kern="1200" cap="none" spc="0" normalizeH="0" baseline="0" noProof="0" dirty="0">
                <a:ln>
                  <a:noFill/>
                </a:ln>
                <a:solidFill>
                  <a:srgbClr val="FFFFFF"/>
                </a:solidFill>
                <a:effectLst/>
                <a:uLnTx/>
                <a:uFillTx/>
                <a:latin typeface="Times New Roman"/>
                <a:ea typeface="MS Pゴシック"/>
                <a:cs typeface="+mn-cs"/>
              </a:rPr>
              <a:t> </a:t>
            </a:r>
            <a:r>
              <a:rPr lang="en-US" altLang="ja-JP" sz="2800" b="1" dirty="0">
                <a:solidFill>
                  <a:srgbClr val="FFFFFF"/>
                </a:solidFill>
                <a:latin typeface="Times New Roman"/>
                <a:ea typeface="MS Pゴシック"/>
              </a:rPr>
              <a:t>Moment</a:t>
            </a:r>
            <a:r>
              <a:rPr kumimoji="0" lang="en-US" altLang="ja-JP" sz="2800" b="1" i="0" u="none" strike="noStrike" kern="1200" cap="none" spc="0" normalizeH="0" baseline="0" noProof="0" dirty="0">
                <a:ln>
                  <a:noFill/>
                </a:ln>
                <a:solidFill>
                  <a:srgbClr val="FFFFFF"/>
                </a:solidFill>
                <a:effectLst/>
                <a:uLnTx/>
                <a:uFillTx/>
                <a:latin typeface="Times New Roman"/>
                <a:ea typeface="MS Pゴシック"/>
                <a:cs typeface="+mn-cs"/>
              </a:rPr>
              <a:t> Method </a:t>
            </a:r>
            <a:r>
              <a:rPr lang="en-US" altLang="ja-JP" sz="2800" b="1" dirty="0">
                <a:solidFill>
                  <a:srgbClr val="FFFFFF"/>
                </a:solidFill>
                <a:latin typeface="Times New Roman"/>
                <a:ea typeface="MS Pゴシック"/>
              </a:rPr>
              <a:t>(MMM</a:t>
            </a:r>
            <a:r>
              <a:rPr kumimoji="0" lang="en-US" altLang="ja-JP" sz="2800" b="1" i="0" u="none" strike="noStrike" kern="1200" cap="none" spc="0" normalizeH="0" baseline="0" noProof="0" dirty="0">
                <a:ln>
                  <a:noFill/>
                </a:ln>
                <a:solidFill>
                  <a:srgbClr val="FFFFFF"/>
                </a:solidFill>
                <a:effectLst/>
                <a:uLnTx/>
                <a:uFillTx/>
                <a:latin typeface="Times New Roman"/>
                <a:ea typeface="MS Pゴシック"/>
                <a:cs typeface="+mn-cs"/>
              </a:rPr>
              <a:t>M</a:t>
            </a:r>
            <a:r>
              <a:rPr lang="en-US" altLang="ja-JP" sz="2800" b="1" dirty="0">
                <a:solidFill>
                  <a:srgbClr val="FFFFFF"/>
                </a:solidFill>
                <a:latin typeface="Times New Roman"/>
                <a:ea typeface="MS Pゴシック"/>
              </a:rPr>
              <a:t>)</a:t>
            </a:r>
            <a:endParaRPr kumimoji="0" sz="2800" b="1" i="0" u="none" strike="noStrike" kern="1200" cap="none" spc="0" normalizeH="0" baseline="0" noProof="0" dirty="0">
              <a:ln>
                <a:noFill/>
              </a:ln>
              <a:solidFill>
                <a:srgbClr val="FFFFFF"/>
              </a:solidFill>
              <a:effectLst/>
              <a:uLnTx/>
              <a:uFillTx/>
              <a:latin typeface="Times New Roman"/>
              <a:ea typeface="MS Pゴシック"/>
              <a:cs typeface="+mn-cs"/>
            </a:endParaRPr>
          </a:p>
        </p:txBody>
      </p:sp>
      <p:sp>
        <p:nvSpPr>
          <p:cNvPr id="7" name="Rectangle 6">
            <a:extLst>
              <a:ext uri="{FF2B5EF4-FFF2-40B4-BE49-F238E27FC236}">
                <a16:creationId xmlns:a16="http://schemas.microsoft.com/office/drawing/2014/main" id="{A32FE1F8-862A-A6EE-C331-C92D04694124}"/>
              </a:ext>
            </a:extLst>
          </p:cNvPr>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2" name="テキスト ボックス 1">
            <a:extLst>
              <a:ext uri="{FF2B5EF4-FFF2-40B4-BE49-F238E27FC236}">
                <a16:creationId xmlns:a16="http://schemas.microsoft.com/office/drawing/2014/main" id="{DDC3B855-FC40-B4F2-D500-E1052BC7C355}"/>
              </a:ext>
            </a:extLst>
          </p:cNvPr>
          <p:cNvSpPr txBox="1"/>
          <p:nvPr/>
        </p:nvSpPr>
        <p:spPr>
          <a:xfrm>
            <a:off x="11804464" y="6480111"/>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2</a:t>
            </a:r>
            <a:endParaRPr kumimoji="1" lang="ja-JP" altLang="en-US" dirty="0">
              <a:latin typeface="Times New Roman" panose="02020603050405020304" pitchFamily="18" charset="0"/>
              <a:cs typeface="Times New Roman" panose="02020603050405020304" pitchFamily="18" charset="0"/>
            </a:endParaRPr>
          </a:p>
        </p:txBody>
      </p:sp>
      <p:sp>
        <p:nvSpPr>
          <p:cNvPr id="62" name="Audio 62">
            <a:hlinkClick r:id="" action="ppaction://media"/>
          </p:cNvPr>
          <p:cNvSpPr>
            <a:spLocks noGrp="1"/>
          </p:cNvSpPr>
          <p:nvPr/>
        </p:nvSpPr>
        <p:spPr>
          <a:xfrm>
            <a:off x="-914400" y="-914400"/>
            <a:ext cx="914400" cy="914400"/>
          </a:xfrm>
          <a:prstGeom prst="rect">
            <a:avLst/>
          </a:prstGeom>
        </p:spPr>
        <p:txBody>
          <a:bodyPr/>
          <a:lstStyle/>
          <a:p>
            <a:endParaRPr lang="ja-JP" altLang="en-US"/>
          </a:p>
        </p:txBody>
      </p:sp>
      <p:pic>
        <p:nvPicPr>
          <p:cNvPr id="41" name="図 40">
            <a:extLst>
              <a:ext uri="{FF2B5EF4-FFF2-40B4-BE49-F238E27FC236}">
                <a16:creationId xmlns:a16="http://schemas.microsoft.com/office/drawing/2014/main" id="{4B5510CA-C66F-5B95-E9FD-30765F0841CC}"/>
              </a:ext>
            </a:extLst>
          </p:cNvPr>
          <p:cNvPicPr>
            <a:picLocks noChangeAspect="1"/>
          </p:cNvPicPr>
          <p:nvPr/>
        </p:nvPicPr>
        <p:blipFill>
          <a:blip r:embed="rId5">
            <a:clrChange>
              <a:clrFrom>
                <a:srgbClr val="FFFFFF"/>
              </a:clrFrom>
              <a:clrTo>
                <a:srgbClr val="FFFFFF">
                  <a:alpha val="0"/>
                </a:srgbClr>
              </a:clrTo>
            </a:clrChange>
          </a:blip>
          <a:srcRect l="19441" t="18689" r="18288" b="13784"/>
          <a:stretch>
            <a:fillRect/>
          </a:stretch>
        </p:blipFill>
        <p:spPr>
          <a:xfrm>
            <a:off x="6664081" y="3874172"/>
            <a:ext cx="2323798" cy="2520000"/>
          </a:xfrm>
          <a:prstGeom prst="rect">
            <a:avLst/>
          </a:prstGeom>
        </p:spPr>
      </p:pic>
      <p:pic>
        <p:nvPicPr>
          <p:cNvPr id="43" name="図 42">
            <a:extLst>
              <a:ext uri="{FF2B5EF4-FFF2-40B4-BE49-F238E27FC236}">
                <a16:creationId xmlns:a16="http://schemas.microsoft.com/office/drawing/2014/main" id="{2708396E-E8D4-0A11-23CD-CCE5E381C098}"/>
              </a:ext>
            </a:extLst>
          </p:cNvPr>
          <p:cNvPicPr>
            <a:picLocks noChangeAspect="1"/>
          </p:cNvPicPr>
          <p:nvPr/>
        </p:nvPicPr>
        <p:blipFill>
          <a:blip r:embed="rId6">
            <a:clrChange>
              <a:clrFrom>
                <a:srgbClr val="FFFFFF"/>
              </a:clrFrom>
              <a:clrTo>
                <a:srgbClr val="FFFFFF">
                  <a:alpha val="0"/>
                </a:srgbClr>
              </a:clrTo>
            </a:clrChange>
          </a:blip>
          <a:srcRect l="15926" t="18689" r="21316" b="17459"/>
          <a:stretch>
            <a:fillRect/>
          </a:stretch>
        </p:blipFill>
        <p:spPr>
          <a:xfrm>
            <a:off x="9301095" y="3798712"/>
            <a:ext cx="2476850" cy="2520000"/>
          </a:xfrm>
          <a:prstGeom prst="rect">
            <a:avLst/>
          </a:prstGeom>
        </p:spPr>
      </p:pic>
      <p:sp>
        <p:nvSpPr>
          <p:cNvPr id="44" name="テキスト ボックス 43">
            <a:extLst>
              <a:ext uri="{FF2B5EF4-FFF2-40B4-BE49-F238E27FC236}">
                <a16:creationId xmlns:a16="http://schemas.microsoft.com/office/drawing/2014/main" id="{06B1155A-B540-60B3-F83A-4D2E29EB209C}"/>
              </a:ext>
            </a:extLst>
          </p:cNvPr>
          <p:cNvSpPr txBox="1"/>
          <p:nvPr/>
        </p:nvSpPr>
        <p:spPr>
          <a:xfrm>
            <a:off x="4117904" y="3122802"/>
            <a:ext cx="1456832" cy="646331"/>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Dipole</a:t>
            </a:r>
          </a:p>
          <a:p>
            <a:pPr algn="ctr"/>
            <a:r>
              <a:rPr kumimoji="1" lang="en-US" altLang="ja-JP" dirty="0">
                <a:latin typeface="Times" panose="02020603050405020304" pitchFamily="18" charset="0"/>
                <a:cs typeface="Times" panose="02020603050405020304" pitchFamily="18" charset="0"/>
              </a:rPr>
              <a:t>X-coordinate </a:t>
            </a:r>
            <a:endParaRPr kumimoji="1" lang="ja-JP" altLang="en-US" dirty="0">
              <a:latin typeface="Times" panose="02020603050405020304" pitchFamily="18" charset="0"/>
              <a:cs typeface="Times" panose="02020603050405020304" pitchFamily="18" charset="0"/>
            </a:endParaRPr>
          </a:p>
        </p:txBody>
      </p:sp>
      <p:sp>
        <p:nvSpPr>
          <p:cNvPr id="46" name="テキスト ボックス 45">
            <a:extLst>
              <a:ext uri="{FF2B5EF4-FFF2-40B4-BE49-F238E27FC236}">
                <a16:creationId xmlns:a16="http://schemas.microsoft.com/office/drawing/2014/main" id="{D819AB89-71D5-270C-6BDD-3F2AB49DB9B6}"/>
              </a:ext>
            </a:extLst>
          </p:cNvPr>
          <p:cNvSpPr txBox="1"/>
          <p:nvPr/>
        </p:nvSpPr>
        <p:spPr>
          <a:xfrm>
            <a:off x="9874060" y="3154470"/>
            <a:ext cx="1456832" cy="646331"/>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Dipole</a:t>
            </a:r>
          </a:p>
          <a:p>
            <a:pPr algn="ctr"/>
            <a:r>
              <a:rPr kumimoji="1" lang="en-US" altLang="ja-JP" dirty="0">
                <a:latin typeface="Times" panose="02020603050405020304" pitchFamily="18" charset="0"/>
                <a:cs typeface="Times" panose="02020603050405020304" pitchFamily="18" charset="0"/>
              </a:rPr>
              <a:t>Y-coordinate </a:t>
            </a:r>
            <a:endParaRPr kumimoji="1" lang="ja-JP" altLang="en-US" dirty="0">
              <a:latin typeface="Times" panose="02020603050405020304" pitchFamily="18" charset="0"/>
              <a:cs typeface="Times" panose="02020603050405020304" pitchFamily="18" charset="0"/>
            </a:endParaRPr>
          </a:p>
        </p:txBody>
      </p:sp>
      <p:sp>
        <p:nvSpPr>
          <p:cNvPr id="48" name="テキスト ボックス 47">
            <a:extLst>
              <a:ext uri="{FF2B5EF4-FFF2-40B4-BE49-F238E27FC236}">
                <a16:creationId xmlns:a16="http://schemas.microsoft.com/office/drawing/2014/main" id="{47CF40A2-CD74-485A-F524-26343F5B789E}"/>
              </a:ext>
            </a:extLst>
          </p:cNvPr>
          <p:cNvSpPr txBox="1"/>
          <p:nvPr/>
        </p:nvSpPr>
        <p:spPr>
          <a:xfrm>
            <a:off x="7097476" y="3154470"/>
            <a:ext cx="1456832" cy="646331"/>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Dipole</a:t>
            </a:r>
          </a:p>
          <a:p>
            <a:pPr algn="ctr"/>
            <a:r>
              <a:rPr kumimoji="1" lang="en-US" altLang="ja-JP" dirty="0">
                <a:latin typeface="Times" panose="02020603050405020304" pitchFamily="18" charset="0"/>
                <a:cs typeface="Times" panose="02020603050405020304" pitchFamily="18" charset="0"/>
              </a:rPr>
              <a:t>Z-coordinate </a:t>
            </a:r>
            <a:endParaRPr kumimoji="1" lang="ja-JP" altLang="en-US" dirty="0">
              <a:latin typeface="Times" panose="02020603050405020304" pitchFamily="18" charset="0"/>
              <a:cs typeface="Times" panose="02020603050405020304" pitchFamily="18" charset="0"/>
            </a:endParaRPr>
          </a:p>
        </p:txBody>
      </p:sp>
      <p:sp>
        <p:nvSpPr>
          <p:cNvPr id="50" name="テキスト ボックス 49">
            <a:extLst>
              <a:ext uri="{FF2B5EF4-FFF2-40B4-BE49-F238E27FC236}">
                <a16:creationId xmlns:a16="http://schemas.microsoft.com/office/drawing/2014/main" id="{50070977-E9A0-A25C-0E56-85D792A1E3AB}"/>
              </a:ext>
            </a:extLst>
          </p:cNvPr>
          <p:cNvSpPr txBox="1"/>
          <p:nvPr/>
        </p:nvSpPr>
        <p:spPr>
          <a:xfrm>
            <a:off x="7097476" y="6317640"/>
            <a:ext cx="1456832" cy="369332"/>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Quadrupole 1</a:t>
            </a:r>
            <a:endParaRPr kumimoji="1" lang="ja-JP" altLang="en-US" dirty="0">
              <a:latin typeface="Times" panose="02020603050405020304" pitchFamily="18" charset="0"/>
              <a:cs typeface="Times" panose="02020603050405020304" pitchFamily="18" charset="0"/>
            </a:endParaRPr>
          </a:p>
        </p:txBody>
      </p:sp>
      <p:sp>
        <p:nvSpPr>
          <p:cNvPr id="52" name="テキスト ボックス 51">
            <a:extLst>
              <a:ext uri="{FF2B5EF4-FFF2-40B4-BE49-F238E27FC236}">
                <a16:creationId xmlns:a16="http://schemas.microsoft.com/office/drawing/2014/main" id="{E588EB85-C3EB-ED2D-80A0-DD5563717D44}"/>
              </a:ext>
            </a:extLst>
          </p:cNvPr>
          <p:cNvSpPr txBox="1"/>
          <p:nvPr/>
        </p:nvSpPr>
        <p:spPr>
          <a:xfrm>
            <a:off x="9811104" y="6311405"/>
            <a:ext cx="1456832" cy="369332"/>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Quadrupole2 </a:t>
            </a:r>
            <a:endParaRPr kumimoji="1" lang="ja-JP" altLang="en-US" dirty="0">
              <a:latin typeface="Times" panose="02020603050405020304" pitchFamily="18" charset="0"/>
              <a:cs typeface="Times" panose="02020603050405020304" pitchFamily="18" charset="0"/>
            </a:endParaRPr>
          </a:p>
        </p:txBody>
      </p:sp>
      <p:pic>
        <p:nvPicPr>
          <p:cNvPr id="8" name="図 7">
            <a:extLst>
              <a:ext uri="{FF2B5EF4-FFF2-40B4-BE49-F238E27FC236}">
                <a16:creationId xmlns:a16="http://schemas.microsoft.com/office/drawing/2014/main" id="{1EEAD2CC-0E6E-924C-CD8E-0FB5AC58D518}"/>
              </a:ext>
            </a:extLst>
          </p:cNvPr>
          <p:cNvPicPr>
            <a:picLocks noChangeAspect="1"/>
          </p:cNvPicPr>
          <p:nvPr/>
        </p:nvPicPr>
        <p:blipFill>
          <a:blip r:embed="rId7">
            <a:clrChange>
              <a:clrFrom>
                <a:srgbClr val="FFFFFF"/>
              </a:clrFrom>
              <a:clrTo>
                <a:srgbClr val="FFFFFF">
                  <a:alpha val="0"/>
                </a:srgbClr>
              </a:clrTo>
            </a:clrChange>
          </a:blip>
          <a:srcRect l="12643" t="20980" r="12042" b="13969"/>
          <a:stretch>
            <a:fillRect/>
          </a:stretch>
        </p:blipFill>
        <p:spPr>
          <a:xfrm>
            <a:off x="6364654" y="864642"/>
            <a:ext cx="2917648" cy="2520000"/>
          </a:xfrm>
          <a:prstGeom prst="rect">
            <a:avLst/>
          </a:prstGeom>
        </p:spPr>
      </p:pic>
      <p:pic>
        <p:nvPicPr>
          <p:cNvPr id="11" name="図 10">
            <a:extLst>
              <a:ext uri="{FF2B5EF4-FFF2-40B4-BE49-F238E27FC236}">
                <a16:creationId xmlns:a16="http://schemas.microsoft.com/office/drawing/2014/main" id="{6A49502A-1265-ADF6-36D3-0B4BD7A11F8E}"/>
              </a:ext>
            </a:extLst>
          </p:cNvPr>
          <p:cNvPicPr>
            <a:picLocks noChangeAspect="1"/>
          </p:cNvPicPr>
          <p:nvPr/>
        </p:nvPicPr>
        <p:blipFill>
          <a:blip r:embed="rId8">
            <a:clrChange>
              <a:clrFrom>
                <a:srgbClr val="FFFFFF"/>
              </a:clrFrom>
              <a:clrTo>
                <a:srgbClr val="FFFFFF">
                  <a:alpha val="0"/>
                </a:srgbClr>
              </a:clrTo>
            </a:clrChange>
          </a:blip>
          <a:srcRect l="13544" t="20620" r="13483" b="10065"/>
          <a:stretch>
            <a:fillRect/>
          </a:stretch>
        </p:blipFill>
        <p:spPr>
          <a:xfrm>
            <a:off x="3596988" y="940999"/>
            <a:ext cx="2652987" cy="2520000"/>
          </a:xfrm>
          <a:prstGeom prst="rect">
            <a:avLst/>
          </a:prstGeom>
        </p:spPr>
      </p:pic>
      <p:pic>
        <p:nvPicPr>
          <p:cNvPr id="13" name="図 12">
            <a:extLst>
              <a:ext uri="{FF2B5EF4-FFF2-40B4-BE49-F238E27FC236}">
                <a16:creationId xmlns:a16="http://schemas.microsoft.com/office/drawing/2014/main" id="{0E89CB99-5687-3DB8-689B-BC5C5E0E9C80}"/>
              </a:ext>
            </a:extLst>
          </p:cNvPr>
          <p:cNvPicPr>
            <a:picLocks noChangeAspect="1"/>
          </p:cNvPicPr>
          <p:nvPr/>
        </p:nvPicPr>
        <p:blipFill>
          <a:blip r:embed="rId9">
            <a:clrChange>
              <a:clrFrom>
                <a:srgbClr val="FFFFFF"/>
              </a:clrFrom>
              <a:clrTo>
                <a:srgbClr val="FFFFFF">
                  <a:alpha val="0"/>
                </a:srgbClr>
              </a:clrTo>
            </a:clrChange>
          </a:blip>
          <a:srcRect l="12641" t="21340" r="15006" b="11186"/>
          <a:stretch>
            <a:fillRect/>
          </a:stretch>
        </p:blipFill>
        <p:spPr>
          <a:xfrm>
            <a:off x="9251359" y="940999"/>
            <a:ext cx="2702233" cy="2520000"/>
          </a:xfrm>
          <a:prstGeom prst="rect">
            <a:avLst/>
          </a:prstGeom>
        </p:spPr>
      </p:pic>
      <p:pic>
        <p:nvPicPr>
          <p:cNvPr id="15" name="図 14">
            <a:extLst>
              <a:ext uri="{FF2B5EF4-FFF2-40B4-BE49-F238E27FC236}">
                <a16:creationId xmlns:a16="http://schemas.microsoft.com/office/drawing/2014/main" id="{63006092-76EE-83DE-3780-3863490C6AD5}"/>
              </a:ext>
            </a:extLst>
          </p:cNvPr>
          <p:cNvPicPr>
            <a:picLocks noChangeAspect="1"/>
          </p:cNvPicPr>
          <p:nvPr/>
        </p:nvPicPr>
        <p:blipFill>
          <a:blip r:embed="rId10">
            <a:clrChange>
              <a:clrFrom>
                <a:srgbClr val="FFFFFF"/>
              </a:clrFrom>
              <a:clrTo>
                <a:srgbClr val="FFFFFF">
                  <a:alpha val="0"/>
                </a:srgbClr>
              </a:clrTo>
            </a:clrChange>
          </a:blip>
          <a:srcRect l="8499" t="17334" r="8259" b="10065"/>
          <a:stretch>
            <a:fillRect/>
          </a:stretch>
        </p:blipFill>
        <p:spPr>
          <a:xfrm>
            <a:off x="781083" y="2250274"/>
            <a:ext cx="1238303" cy="1080000"/>
          </a:xfrm>
          <a:prstGeom prst="rect">
            <a:avLst/>
          </a:prstGeom>
        </p:spPr>
      </p:pic>
      <p:pic>
        <p:nvPicPr>
          <p:cNvPr id="14" name="図 13">
            <a:extLst>
              <a:ext uri="{FF2B5EF4-FFF2-40B4-BE49-F238E27FC236}">
                <a16:creationId xmlns:a16="http://schemas.microsoft.com/office/drawing/2014/main" id="{CC486EDF-2219-CFA1-85AD-8DB0096B8F09}"/>
              </a:ext>
            </a:extLst>
          </p:cNvPr>
          <p:cNvPicPr>
            <a:picLocks noChangeAspect="1"/>
          </p:cNvPicPr>
          <p:nvPr/>
        </p:nvPicPr>
        <p:blipFill>
          <a:blip r:embed="rId11">
            <a:clrChange>
              <a:clrFrom>
                <a:srgbClr val="FFFFFF"/>
              </a:clrFrom>
              <a:clrTo>
                <a:srgbClr val="FFFFFF">
                  <a:alpha val="0"/>
                </a:srgbClr>
              </a:clrTo>
            </a:clrChange>
          </a:blip>
          <a:srcRect l="12889" t="21333" r="13111" b="12396"/>
          <a:stretch>
            <a:fillRect/>
          </a:stretch>
        </p:blipFill>
        <p:spPr>
          <a:xfrm>
            <a:off x="3207156" y="3969990"/>
            <a:ext cx="2813897" cy="2520000"/>
          </a:xfrm>
          <a:prstGeom prst="rect">
            <a:avLst/>
          </a:prstGeom>
        </p:spPr>
      </p:pic>
      <p:sp>
        <p:nvSpPr>
          <p:cNvPr id="20" name="テキスト ボックス 19">
            <a:extLst>
              <a:ext uri="{FF2B5EF4-FFF2-40B4-BE49-F238E27FC236}">
                <a16:creationId xmlns:a16="http://schemas.microsoft.com/office/drawing/2014/main" id="{A92B7914-7F86-BE65-CD9E-1CD645A48765}"/>
              </a:ext>
            </a:extLst>
          </p:cNvPr>
          <p:cNvSpPr txBox="1"/>
          <p:nvPr/>
        </p:nvSpPr>
        <p:spPr>
          <a:xfrm>
            <a:off x="3890407" y="6305324"/>
            <a:ext cx="1456832" cy="369332"/>
          </a:xfrm>
          <a:prstGeom prst="rect">
            <a:avLst/>
          </a:prstGeom>
          <a:noFill/>
        </p:spPr>
        <p:txBody>
          <a:bodyPr wrap="square" rtlCol="0">
            <a:spAutoFit/>
          </a:bodyPr>
          <a:lstStyle/>
          <a:p>
            <a:pPr algn="ctr"/>
            <a:r>
              <a:rPr kumimoji="1" lang="en-US" altLang="ja-JP" dirty="0">
                <a:latin typeface="Times" panose="02020603050405020304" pitchFamily="18" charset="0"/>
                <a:cs typeface="Times" panose="02020603050405020304" pitchFamily="18" charset="0"/>
              </a:rPr>
              <a:t>Monopole</a:t>
            </a:r>
            <a:endParaRPr kumimoji="1" lang="ja-JP" altLang="en-US" dirty="0">
              <a:latin typeface="Times" panose="02020603050405020304" pitchFamily="18" charset="0"/>
              <a:cs typeface="Times" panose="02020603050405020304" pitchFamily="18" charset="0"/>
            </a:endParaRPr>
          </a:p>
        </p:txBody>
      </p:sp>
      <p:sp>
        <p:nvSpPr>
          <p:cNvPr id="10" name="テキスト ボックス 9">
            <a:extLst>
              <a:ext uri="{FF2B5EF4-FFF2-40B4-BE49-F238E27FC236}">
                <a16:creationId xmlns:a16="http://schemas.microsoft.com/office/drawing/2014/main" id="{6F83B094-BEB6-8B49-6C0C-DBB787339EB5}"/>
              </a:ext>
            </a:extLst>
          </p:cNvPr>
          <p:cNvSpPr txBox="1"/>
          <p:nvPr/>
        </p:nvSpPr>
        <p:spPr>
          <a:xfrm>
            <a:off x="577335" y="3481461"/>
            <a:ext cx="1657836" cy="707886"/>
          </a:xfrm>
          <a:prstGeom prst="rect">
            <a:avLst/>
          </a:prstGeom>
          <a:noFill/>
        </p:spPr>
        <p:txBody>
          <a:bodyPr wrap="square" rtlCol="0">
            <a:spAutoFit/>
          </a:bodyPr>
          <a:lstStyle/>
          <a:p>
            <a:pPr algn="ctr"/>
            <a:r>
              <a:rPr kumimoji="1" lang="en-US" altLang="ja-JP" sz="2000" dirty="0">
                <a:latin typeface="Times" panose="02020603050405020304" pitchFamily="18" charset="0"/>
                <a:cs typeface="Times" panose="02020603050405020304" pitchFamily="18" charset="0"/>
              </a:rPr>
              <a:t>Hexahedron</a:t>
            </a:r>
            <a:br>
              <a:rPr kumimoji="1" lang="en-US" altLang="ja-JP" sz="2000" dirty="0">
                <a:latin typeface="Times" panose="02020603050405020304" pitchFamily="18" charset="0"/>
                <a:cs typeface="Times" panose="02020603050405020304" pitchFamily="18" charset="0"/>
              </a:rPr>
            </a:br>
            <a:r>
              <a:rPr kumimoji="1" lang="en-US" altLang="ja-JP" sz="2000" dirty="0">
                <a:latin typeface="Times" panose="02020603050405020304" pitchFamily="18" charset="0"/>
                <a:cs typeface="Times" panose="02020603050405020304" pitchFamily="18" charset="0"/>
              </a:rPr>
              <a:t>(6DoF)</a:t>
            </a:r>
            <a:endParaRPr kumimoji="1" lang="ja-JP" altLang="en-US" sz="2000" dirty="0">
              <a:latin typeface="Times" panose="02020603050405020304" pitchFamily="18" charset="0"/>
              <a:cs typeface="Times" panose="02020603050405020304" pitchFamily="18" charset="0"/>
            </a:endParaRPr>
          </a:p>
        </p:txBody>
      </p:sp>
      <p:sp>
        <p:nvSpPr>
          <p:cNvPr id="6" name="MMMMBenefitsBox">
            <a:extLst>
              <a:ext uri="{FF2B5EF4-FFF2-40B4-BE49-F238E27FC236}">
                <a16:creationId xmlns:a16="http://schemas.microsoft.com/office/drawing/2014/main" id="{7FAC088D-2AB6-03E9-E2F7-0F04D5AB4B9E}"/>
              </a:ext>
            </a:extLst>
          </p:cNvPr>
          <p:cNvSpPr/>
          <p:nvPr/>
        </p:nvSpPr>
        <p:spPr>
          <a:xfrm>
            <a:off x="153960" y="4710527"/>
            <a:ext cx="2669966" cy="1634441"/>
          </a:xfrm>
          <a:prstGeom prst="roundRect">
            <a:avLst/>
          </a:prstGeom>
          <a:gradFill flip="none" rotWithShape="1">
            <a:gsLst>
              <a:gs pos="0">
                <a:srgbClr val="FFF8EE">
                  <a:alpha val="97000"/>
                </a:srgbClr>
              </a:gs>
              <a:gs pos="100000">
                <a:schemeClr val="accent1">
                  <a:tint val="50000"/>
                  <a:shade val="100000"/>
                  <a:satMod val="350000"/>
                  <a:alpha val="97000"/>
                </a:schemeClr>
              </a:gs>
            </a:gsLst>
            <a:lin ang="16200000" scaled="0"/>
            <a:tileRect/>
          </a:gradFill>
          <a:ln w="22860">
            <a:solidFill>
              <a:srgbClr val="DB7000"/>
            </a:solidFill>
          </a:ln>
        </p:spPr>
        <p:style>
          <a:lnRef idx="1">
            <a:schemeClr val="accent1"/>
          </a:lnRef>
          <a:fillRef idx="3">
            <a:schemeClr val="accent1"/>
          </a:fillRef>
          <a:effectRef idx="2">
            <a:schemeClr val="accent1"/>
          </a:effectRef>
          <a:fontRef idx="minor">
            <a:schemeClr val="lt1"/>
          </a:fontRef>
        </p:style>
        <p:txBody>
          <a:bodyPr wrap="square" lIns="127000" tIns="101600" rIns="101600" bIns="76200" rtlCol="0" anchor="ctr">
            <a:noAutofit/>
          </a:bodyPr>
          <a:lstStyle/>
          <a:p>
            <a:r>
              <a:rPr kumimoji="1" lang="en-US" altLang="ja-JP" b="1" dirty="0">
                <a:solidFill>
                  <a:srgbClr val="008000"/>
                </a:solidFill>
                <a:latin typeface="Times New Roman" panose="02020603050405020304" pitchFamily="18" charset="0"/>
              </a:rPr>
              <a:t>✓ Practical accuracy
  with fewer elements
✓ Robust to coarse /
  distorted meshes</a:t>
            </a:r>
          </a:p>
          <a:p>
            <a:r>
              <a:rPr lang="ja-JP" altLang="en-US" dirty="0">
                <a:solidFill>
                  <a:srgbClr val="C80000"/>
                </a:solidFill>
                <a:latin typeface="Times New Roman"/>
                <a:ea typeface="MS ゴシック"/>
              </a:rPr>
              <a:t>✗</a:t>
            </a:r>
            <a:r>
              <a:rPr kumimoji="1" lang="en-US" altLang="ja-JP" b="1" dirty="0">
                <a:solidFill>
                  <a:srgbClr val="FF0000"/>
                </a:solidFill>
                <a:latin typeface="Times New Roman" panose="02020603050405020304" pitchFamily="18" charset="0"/>
              </a:rPr>
              <a:t> no eddy currents</a:t>
            </a:r>
          </a:p>
        </p:txBody>
      </p:sp>
      <p:pic>
        <p:nvPicPr>
          <p:cNvPr id="9" name="radia_mcp_audio_05">
            <a:hlinkClick r:id="" action="ppaction://media"/>
            <a:extLst>
              <a:ext uri="{FF2B5EF4-FFF2-40B4-BE49-F238E27FC236}">
                <a16:creationId xmlns:a16="http://schemas.microsoft.com/office/drawing/2014/main" id="{6543466A-F14F-C113-DF33-9EE10E6FAA9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0" cy="0"/>
          </a:xfrm>
          <a:prstGeom prst="rect">
            <a:avLst/>
          </a:prstGeom>
        </p:spPr>
      </p:pic>
    </p:spTree>
    <p:extLst>
      <p:ext uri="{BB962C8B-B14F-4D97-AF65-F5344CB8AC3E}">
        <p14:creationId xmlns:p14="http://schemas.microsoft.com/office/powerpoint/2010/main" val="2343004703"/>
      </p:ext>
    </p:extLst>
  </p:cSld>
  <p:clrMapOvr>
    <a:masterClrMapping/>
  </p:clrMapOvr>
  <mc:AlternateContent xmlns:mc="http://schemas.openxmlformats.org/markup-compatibility/2006">
    <mc:Choice xmlns:p14="http://schemas.microsoft.com/office/powerpoint/2010/main" Requires="p14">
      <p:transition spd="slow" p14:dur="2000" advTm="121362"/>
    </mc:Choice>
    <mc:Fallback>
      <p:transition spd="slow" advTm="121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9C422-D5CA-C41E-5EBC-67E47827BDE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FEC7FBA-EF99-549B-DAB8-BE5B474BEF5B}"/>
              </a:ext>
            </a:extLst>
          </p:cNvPr>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4" name="Rectangle 3">
            <a:extLst>
              <a:ext uri="{FF2B5EF4-FFF2-40B4-BE49-F238E27FC236}">
                <a16:creationId xmlns:a16="http://schemas.microsoft.com/office/drawing/2014/main" id="{6B0C07D6-CA28-5ABC-FC1C-29458090A17F}"/>
              </a:ext>
            </a:extLst>
          </p:cNvPr>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5" name="TextBox 4">
            <a:extLst>
              <a:ext uri="{FF2B5EF4-FFF2-40B4-BE49-F238E27FC236}">
                <a16:creationId xmlns:a16="http://schemas.microsoft.com/office/drawing/2014/main" id="{2AF9EEFD-526A-7C89-89C2-7564E46678D8}"/>
              </a:ext>
            </a:extLst>
          </p:cNvPr>
          <p:cNvSpPr txBox="1"/>
          <p:nvPr/>
        </p:nvSpPr>
        <p:spPr>
          <a:xfrm>
            <a:off x="457200" y="256032"/>
            <a:ext cx="2579552" cy="523220"/>
          </a:xfrm>
          <a:prstGeom prst="rect">
            <a:avLst/>
          </a:prstGeom>
          <a:noFill/>
        </p:spPr>
        <p:txBody>
          <a:bodyPr wrap="none">
            <a:spAutoFit/>
          </a:bodyPr>
          <a:lstStyle/>
          <a:p>
            <a:pPr>
              <a:defRPr sz="2800" b="1">
                <a:solidFill>
                  <a:srgbClr val="FFFFFF"/>
                </a:solidFill>
                <a:latin typeface="Times New Roman"/>
                <a:ea typeface="MS Pゴシック"/>
              </a:defRPr>
            </a:pPr>
            <a:r>
              <a:rPr lang="en-US" dirty="0">
                <a:latin typeface="Times New Roman"/>
                <a:ea typeface="MS Pゴシック"/>
              </a:rPr>
              <a:t>Radia-</a:t>
            </a:r>
            <a:r>
              <a:rPr lang="en-US" dirty="0" err="1">
                <a:latin typeface="Times New Roman"/>
                <a:ea typeface="MS Pゴシック"/>
              </a:rPr>
              <a:t>NGSolve</a:t>
            </a:r>
            <a:endParaRPr dirty="0">
              <a:latin typeface="Times New Roman"/>
              <a:ea typeface="MS Pゴシック"/>
            </a:endParaRPr>
          </a:p>
        </p:txBody>
      </p:sp>
      <p:sp>
        <p:nvSpPr>
          <p:cNvPr id="7" name="Rectangle 6">
            <a:extLst>
              <a:ext uri="{FF2B5EF4-FFF2-40B4-BE49-F238E27FC236}">
                <a16:creationId xmlns:a16="http://schemas.microsoft.com/office/drawing/2014/main" id="{6D93BD22-B309-7F66-B991-950B18503124}"/>
              </a:ext>
            </a:extLst>
          </p:cNvPr>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14" name="Rounded Rectangle 10">
            <a:extLst>
              <a:ext uri="{FF2B5EF4-FFF2-40B4-BE49-F238E27FC236}">
                <a16:creationId xmlns:a16="http://schemas.microsoft.com/office/drawing/2014/main" id="{6BF11B46-7B7B-44F8-09E2-DB52E7971668}"/>
              </a:ext>
            </a:extLst>
          </p:cNvPr>
          <p:cNvSpPr/>
          <p:nvPr/>
        </p:nvSpPr>
        <p:spPr>
          <a:xfrm>
            <a:off x="384021" y="3216069"/>
            <a:ext cx="3996851" cy="3268928"/>
          </a:xfrm>
          <a:prstGeom prst="roundRect">
            <a:avLst/>
          </a:prstGeom>
          <a:noFill/>
          <a:ln>
            <a:solidFill>
              <a:srgbClr val="CC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grpSp>
        <p:nvGrpSpPr>
          <p:cNvPr id="10" name="グループ化 9">
            <a:extLst>
              <a:ext uri="{FF2B5EF4-FFF2-40B4-BE49-F238E27FC236}">
                <a16:creationId xmlns:a16="http://schemas.microsoft.com/office/drawing/2014/main" id="{AAB92109-27F1-9BAD-B986-CF04F03670F4}"/>
              </a:ext>
            </a:extLst>
          </p:cNvPr>
          <p:cNvGrpSpPr/>
          <p:nvPr/>
        </p:nvGrpSpPr>
        <p:grpSpPr>
          <a:xfrm>
            <a:off x="636919" y="2876726"/>
            <a:ext cx="3236991" cy="517237"/>
            <a:chOff x="1578526" y="2216727"/>
            <a:chExt cx="2137077" cy="517237"/>
          </a:xfrm>
        </p:grpSpPr>
        <p:sp>
          <p:nvSpPr>
            <p:cNvPr id="6" name="四角形: 角を丸くする 5">
              <a:extLst>
                <a:ext uri="{FF2B5EF4-FFF2-40B4-BE49-F238E27FC236}">
                  <a16:creationId xmlns:a16="http://schemas.microsoft.com/office/drawing/2014/main" id="{5607AFB3-F35E-1B24-065A-CC3D41682AB0}"/>
                </a:ext>
              </a:extLst>
            </p:cNvPr>
            <p:cNvSpPr/>
            <p:nvPr/>
          </p:nvSpPr>
          <p:spPr>
            <a:xfrm>
              <a:off x="1583850" y="2216727"/>
              <a:ext cx="2131753" cy="517237"/>
            </a:xfrm>
            <a:prstGeom prst="roundRect">
              <a:avLst/>
            </a:pr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791335A5-2F6C-8E25-EAFA-AF87EC47DD10}"/>
                </a:ext>
              </a:extLst>
            </p:cNvPr>
            <p:cNvSpPr txBox="1"/>
            <p:nvPr/>
          </p:nvSpPr>
          <p:spPr>
            <a:xfrm>
              <a:off x="1578526" y="2257031"/>
              <a:ext cx="2131753" cy="461665"/>
            </a:xfrm>
            <a:prstGeom prst="rect">
              <a:avLst/>
            </a:prstGeom>
            <a:noFill/>
          </p:spPr>
          <p:txBody>
            <a:bodyPr wrap="square" rtlCol="0">
              <a:spAutoFit/>
            </a:bodyPr>
            <a:lstStyle/>
            <a:p>
              <a:pPr algn="ctr"/>
              <a:r>
                <a:rPr kumimoji="1" lang="en-US" altLang="ja-JP" sz="2400" dirty="0">
                  <a:latin typeface="Times New Roman" panose="02020603050405020304" pitchFamily="18" charset="0"/>
                  <a:cs typeface="Times New Roman" panose="02020603050405020304" pitchFamily="18" charset="0"/>
                </a:rPr>
                <a:t>Radia (Fork)</a:t>
              </a:r>
              <a:endParaRPr kumimoji="1" lang="ja-JP" altLang="en-US" sz="2400" dirty="0">
                <a:latin typeface="Times New Roman" panose="02020603050405020304" pitchFamily="18" charset="0"/>
                <a:cs typeface="Times New Roman" panose="02020603050405020304" pitchFamily="18" charset="0"/>
              </a:endParaRPr>
            </a:p>
          </p:txBody>
        </p:sp>
      </p:grpSp>
      <p:sp>
        <p:nvSpPr>
          <p:cNvPr id="43" name="Rounded Rectangle 10">
            <a:extLst>
              <a:ext uri="{FF2B5EF4-FFF2-40B4-BE49-F238E27FC236}">
                <a16:creationId xmlns:a16="http://schemas.microsoft.com/office/drawing/2014/main" id="{DEC5C702-1433-2807-35A6-44797CEFD053}"/>
              </a:ext>
            </a:extLst>
          </p:cNvPr>
          <p:cNvSpPr/>
          <p:nvPr/>
        </p:nvSpPr>
        <p:spPr>
          <a:xfrm>
            <a:off x="510469" y="3935190"/>
            <a:ext cx="3743953" cy="2268879"/>
          </a:xfrm>
          <a:prstGeom prst="roundRect">
            <a:avLst/>
          </a:prstGeom>
          <a:noFill/>
          <a:ln>
            <a:solidFill>
              <a:srgbClr val="CC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19" name="テキスト ボックス 18">
            <a:extLst>
              <a:ext uri="{FF2B5EF4-FFF2-40B4-BE49-F238E27FC236}">
                <a16:creationId xmlns:a16="http://schemas.microsoft.com/office/drawing/2014/main" id="{144C3C13-7BAF-4016-9E36-E8BBA2390A5D}"/>
              </a:ext>
            </a:extLst>
          </p:cNvPr>
          <p:cNvSpPr txBox="1"/>
          <p:nvPr/>
        </p:nvSpPr>
        <p:spPr>
          <a:xfrm>
            <a:off x="1134888" y="4336960"/>
            <a:ext cx="2473858"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MMMM</a:t>
            </a:r>
            <a:endParaRPr kumimoji="1" lang="ja-JP" altLang="en-US" sz="2000" dirty="0">
              <a:latin typeface="Times New Roman" panose="02020603050405020304" pitchFamily="18" charset="0"/>
              <a:cs typeface="Times New Roman" panose="02020603050405020304" pitchFamily="18" charset="0"/>
            </a:endParaRPr>
          </a:p>
        </p:txBody>
      </p:sp>
      <p:grpSp>
        <p:nvGrpSpPr>
          <p:cNvPr id="45" name="グループ化 44">
            <a:extLst>
              <a:ext uri="{FF2B5EF4-FFF2-40B4-BE49-F238E27FC236}">
                <a16:creationId xmlns:a16="http://schemas.microsoft.com/office/drawing/2014/main" id="{399F685B-E8FA-FCE4-9227-11AA8A246518}"/>
              </a:ext>
            </a:extLst>
          </p:cNvPr>
          <p:cNvGrpSpPr/>
          <p:nvPr/>
        </p:nvGrpSpPr>
        <p:grpSpPr>
          <a:xfrm>
            <a:off x="555764" y="3649301"/>
            <a:ext cx="3743953" cy="479404"/>
            <a:chOff x="350578" y="3504044"/>
            <a:chExt cx="3743953" cy="424484"/>
          </a:xfrm>
        </p:grpSpPr>
        <p:sp>
          <p:nvSpPr>
            <p:cNvPr id="44" name="四角形: 角を丸くする 43">
              <a:extLst>
                <a:ext uri="{FF2B5EF4-FFF2-40B4-BE49-F238E27FC236}">
                  <a16:creationId xmlns:a16="http://schemas.microsoft.com/office/drawing/2014/main" id="{9808392E-F871-4556-BD4D-EE7B511C85F5}"/>
                </a:ext>
              </a:extLst>
            </p:cNvPr>
            <p:cNvSpPr/>
            <p:nvPr/>
          </p:nvSpPr>
          <p:spPr>
            <a:xfrm>
              <a:off x="366715" y="3504044"/>
              <a:ext cx="3621088" cy="414379"/>
            </a:xfrm>
            <a:prstGeom prst="roundRect">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8B8B7301-0756-4689-BD64-1D105C442341}"/>
                </a:ext>
              </a:extLst>
            </p:cNvPr>
            <p:cNvSpPr txBox="1"/>
            <p:nvPr/>
          </p:nvSpPr>
          <p:spPr>
            <a:xfrm>
              <a:off x="350578" y="3528418"/>
              <a:ext cx="3743953"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Light-Weight Field Solvers</a:t>
              </a:r>
              <a:endParaRPr kumimoji="1" lang="ja-JP" altLang="en-US" sz="2000" dirty="0">
                <a:latin typeface="Times New Roman" panose="02020603050405020304" pitchFamily="18" charset="0"/>
                <a:cs typeface="Times New Roman" panose="02020603050405020304" pitchFamily="18" charset="0"/>
              </a:endParaRPr>
            </a:p>
          </p:txBody>
        </p:sp>
      </p:grpSp>
      <p:grpSp>
        <p:nvGrpSpPr>
          <p:cNvPr id="42" name="グループ化 41">
            <a:extLst>
              <a:ext uri="{FF2B5EF4-FFF2-40B4-BE49-F238E27FC236}">
                <a16:creationId xmlns:a16="http://schemas.microsoft.com/office/drawing/2014/main" id="{4860B1A6-A6BE-09E5-2275-11D16552F736}"/>
              </a:ext>
            </a:extLst>
          </p:cNvPr>
          <p:cNvGrpSpPr/>
          <p:nvPr/>
        </p:nvGrpSpPr>
        <p:grpSpPr>
          <a:xfrm>
            <a:off x="410773" y="986769"/>
            <a:ext cx="3970099" cy="1633189"/>
            <a:chOff x="167865" y="1520626"/>
            <a:chExt cx="3697345" cy="1633189"/>
          </a:xfrm>
        </p:grpSpPr>
        <p:sp>
          <p:nvSpPr>
            <p:cNvPr id="38" name="Rounded Rectangle 10">
              <a:extLst>
                <a:ext uri="{FF2B5EF4-FFF2-40B4-BE49-F238E27FC236}">
                  <a16:creationId xmlns:a16="http://schemas.microsoft.com/office/drawing/2014/main" id="{AA0CEC3E-CE3D-0331-49C9-637A280E9ED7}"/>
                </a:ext>
              </a:extLst>
            </p:cNvPr>
            <p:cNvSpPr/>
            <p:nvPr/>
          </p:nvSpPr>
          <p:spPr>
            <a:xfrm>
              <a:off x="167865" y="1873707"/>
              <a:ext cx="3697345" cy="1280108"/>
            </a:xfrm>
            <a:prstGeom prst="roundRect">
              <a:avLst/>
            </a:prstGeom>
            <a:noFill/>
            <a:ln>
              <a:solidFill>
                <a:srgbClr val="CC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grpSp>
          <p:nvGrpSpPr>
            <p:cNvPr id="40" name="グループ化 39">
              <a:extLst>
                <a:ext uri="{FF2B5EF4-FFF2-40B4-BE49-F238E27FC236}">
                  <a16:creationId xmlns:a16="http://schemas.microsoft.com/office/drawing/2014/main" id="{E8958B0D-85CE-F8D2-E64D-5B2642F6A353}"/>
                </a:ext>
              </a:extLst>
            </p:cNvPr>
            <p:cNvGrpSpPr/>
            <p:nvPr/>
          </p:nvGrpSpPr>
          <p:grpSpPr>
            <a:xfrm>
              <a:off x="436274" y="1520626"/>
              <a:ext cx="3160531" cy="517237"/>
              <a:chOff x="457200" y="1520626"/>
              <a:chExt cx="3160531" cy="517237"/>
            </a:xfrm>
          </p:grpSpPr>
          <p:sp>
            <p:nvSpPr>
              <p:cNvPr id="36" name="四角形: 角を丸くする 35">
                <a:extLst>
                  <a:ext uri="{FF2B5EF4-FFF2-40B4-BE49-F238E27FC236}">
                    <a16:creationId xmlns:a16="http://schemas.microsoft.com/office/drawing/2014/main" id="{02B57F4B-6ABE-9AA6-53F7-3CEF96029D72}"/>
                  </a:ext>
                </a:extLst>
              </p:cNvPr>
              <p:cNvSpPr/>
              <p:nvPr/>
            </p:nvSpPr>
            <p:spPr>
              <a:xfrm>
                <a:off x="457200" y="1520626"/>
                <a:ext cx="3160531" cy="517237"/>
              </a:xfrm>
              <a:prstGeom prst="roundRect">
                <a:avLst/>
              </a:pr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7" name="テキスト ボックス 36">
                <a:extLst>
                  <a:ext uri="{FF2B5EF4-FFF2-40B4-BE49-F238E27FC236}">
                    <a16:creationId xmlns:a16="http://schemas.microsoft.com/office/drawing/2014/main" id="{C6A26CD6-6DC1-82BC-4E65-19C87F36BCB9}"/>
                  </a:ext>
                </a:extLst>
              </p:cNvPr>
              <p:cNvSpPr txBox="1"/>
              <p:nvPr/>
            </p:nvSpPr>
            <p:spPr>
              <a:xfrm>
                <a:off x="912209" y="1548411"/>
                <a:ext cx="2125131" cy="461665"/>
              </a:xfrm>
              <a:prstGeom prst="rect">
                <a:avLst/>
              </a:prstGeom>
              <a:noFill/>
            </p:spPr>
            <p:txBody>
              <a:bodyPr wrap="square" rtlCol="0">
                <a:spAutoFit/>
              </a:bodyPr>
              <a:lstStyle/>
              <a:p>
                <a:pPr algn="ctr"/>
                <a:r>
                  <a:rPr kumimoji="1" lang="en-US" altLang="ja-JP" sz="2400" dirty="0">
                    <a:latin typeface="Times New Roman" panose="02020603050405020304" pitchFamily="18" charset="0"/>
                    <a:cs typeface="Times New Roman" panose="02020603050405020304" pitchFamily="18" charset="0"/>
                  </a:rPr>
                  <a:t>Radia (Original)</a:t>
                </a:r>
                <a:endParaRPr kumimoji="1" lang="ja-JP" altLang="en-US" sz="2400" dirty="0">
                  <a:latin typeface="Times New Roman" panose="02020603050405020304" pitchFamily="18" charset="0"/>
                  <a:cs typeface="Times New Roman" panose="02020603050405020304" pitchFamily="18" charset="0"/>
                </a:endParaRPr>
              </a:p>
            </p:txBody>
          </p:sp>
        </p:grpSp>
        <p:sp>
          <p:nvSpPr>
            <p:cNvPr id="39" name="テキスト ボックス 38">
              <a:extLst>
                <a:ext uri="{FF2B5EF4-FFF2-40B4-BE49-F238E27FC236}">
                  <a16:creationId xmlns:a16="http://schemas.microsoft.com/office/drawing/2014/main" id="{B6CB6917-B7A6-ECE1-CE06-409DB0E9201B}"/>
                </a:ext>
              </a:extLst>
            </p:cNvPr>
            <p:cNvSpPr txBox="1"/>
            <p:nvPr/>
          </p:nvSpPr>
          <p:spPr>
            <a:xfrm>
              <a:off x="436274" y="2356002"/>
              <a:ext cx="3035151"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Developed at ESRF</a:t>
              </a:r>
              <a:endParaRPr kumimoji="1" lang="ja-JP" altLang="en-US" sz="2000" dirty="0">
                <a:latin typeface="Times New Roman" panose="02020603050405020304" pitchFamily="18" charset="0"/>
                <a:cs typeface="Times New Roman" panose="02020603050405020304" pitchFamily="18" charset="0"/>
              </a:endParaRPr>
            </a:p>
          </p:txBody>
        </p:sp>
        <p:sp>
          <p:nvSpPr>
            <p:cNvPr id="41" name="テキスト ボックス 40">
              <a:extLst>
                <a:ext uri="{FF2B5EF4-FFF2-40B4-BE49-F238E27FC236}">
                  <a16:creationId xmlns:a16="http://schemas.microsoft.com/office/drawing/2014/main" id="{6D2B39D6-F328-8407-6092-C308AD44F7F0}"/>
                </a:ext>
              </a:extLst>
            </p:cNvPr>
            <p:cNvSpPr txBox="1"/>
            <p:nvPr/>
          </p:nvSpPr>
          <p:spPr>
            <a:xfrm>
              <a:off x="275195" y="2070615"/>
              <a:ext cx="3542941"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MMM</a:t>
              </a:r>
              <a:endParaRPr kumimoji="1" lang="ja-JP" altLang="en-US" sz="2000" dirty="0">
                <a:latin typeface="Times New Roman" panose="02020603050405020304" pitchFamily="18" charset="0"/>
                <a:cs typeface="Times New Roman" panose="02020603050405020304" pitchFamily="18" charset="0"/>
              </a:endParaRPr>
            </a:p>
          </p:txBody>
        </p:sp>
      </p:grpSp>
      <p:grpSp>
        <p:nvGrpSpPr>
          <p:cNvPr id="48" name="グループ化 47">
            <a:extLst>
              <a:ext uri="{FF2B5EF4-FFF2-40B4-BE49-F238E27FC236}">
                <a16:creationId xmlns:a16="http://schemas.microsoft.com/office/drawing/2014/main" id="{503A9177-A9DA-3C4F-0991-D9A7227FE565}"/>
              </a:ext>
            </a:extLst>
          </p:cNvPr>
          <p:cNvGrpSpPr/>
          <p:nvPr/>
        </p:nvGrpSpPr>
        <p:grpSpPr>
          <a:xfrm>
            <a:off x="9225574" y="3612482"/>
            <a:ext cx="2206242" cy="2490551"/>
            <a:chOff x="2273289" y="1140141"/>
            <a:chExt cx="2206242" cy="2490551"/>
          </a:xfrm>
        </p:grpSpPr>
        <p:pic>
          <p:nvPicPr>
            <p:cNvPr id="49" name="図 48" descr="風船 が含まれている画像&#10;&#10;AI 生成コンテンツは誤りを含む可能性があります。">
              <a:extLst>
                <a:ext uri="{FF2B5EF4-FFF2-40B4-BE49-F238E27FC236}">
                  <a16:creationId xmlns:a16="http://schemas.microsoft.com/office/drawing/2014/main" id="{C91C85BF-691F-DD24-2787-CA527DED873F}"/>
                </a:ext>
              </a:extLst>
            </p:cNvPr>
            <p:cNvPicPr>
              <a:picLocks noChangeAspect="1"/>
            </p:cNvPicPr>
            <p:nvPr/>
          </p:nvPicPr>
          <p:blipFill>
            <a:blip r:embed="rId5"/>
            <a:stretch>
              <a:fillRect/>
            </a:stretch>
          </p:blipFill>
          <p:spPr>
            <a:xfrm>
              <a:off x="2273289" y="1140141"/>
              <a:ext cx="2206242" cy="2030113"/>
            </a:xfrm>
            <a:prstGeom prst="rect">
              <a:avLst/>
            </a:prstGeom>
          </p:spPr>
        </p:pic>
        <p:sp>
          <p:nvSpPr>
            <p:cNvPr id="50" name="テキスト ボックス 49">
              <a:extLst>
                <a:ext uri="{FF2B5EF4-FFF2-40B4-BE49-F238E27FC236}">
                  <a16:creationId xmlns:a16="http://schemas.microsoft.com/office/drawing/2014/main" id="{DA5C1918-8767-9B0B-6F59-5A20E1A4B199}"/>
                </a:ext>
              </a:extLst>
            </p:cNvPr>
            <p:cNvSpPr txBox="1"/>
            <p:nvPr/>
          </p:nvSpPr>
          <p:spPr>
            <a:xfrm>
              <a:off x="2571045" y="3169027"/>
              <a:ext cx="1610729" cy="461665"/>
            </a:xfrm>
            <a:prstGeom prst="rect">
              <a:avLst/>
            </a:prstGeom>
            <a:noFill/>
          </p:spPr>
          <p:txBody>
            <a:bodyPr wrap="square" rtlCol="0">
              <a:spAutoFit/>
            </a:bodyPr>
            <a:lstStyle/>
            <a:p>
              <a:pPr algn="ctr"/>
              <a:r>
                <a:rPr kumimoji="1" lang="en-US" altLang="ja-JP" sz="2400" dirty="0" err="1">
                  <a:latin typeface="Times New Roman" panose="02020603050405020304" pitchFamily="18" charset="0"/>
                  <a:cs typeface="Times New Roman" panose="02020603050405020304" pitchFamily="18" charset="0"/>
                </a:rPr>
                <a:t>NGSolve</a:t>
              </a:r>
              <a:endParaRPr kumimoji="1" lang="ja-JP" altLang="en-US" sz="2400" dirty="0">
                <a:latin typeface="Times New Roman" panose="02020603050405020304" pitchFamily="18" charset="0"/>
                <a:cs typeface="Times New Roman" panose="02020603050405020304" pitchFamily="18" charset="0"/>
              </a:endParaRPr>
            </a:p>
          </p:txBody>
        </p:sp>
      </p:grpSp>
      <p:sp>
        <p:nvSpPr>
          <p:cNvPr id="55" name="テキスト ボックス 54">
            <a:extLst>
              <a:ext uri="{FF2B5EF4-FFF2-40B4-BE49-F238E27FC236}">
                <a16:creationId xmlns:a16="http://schemas.microsoft.com/office/drawing/2014/main" id="{D8823B5E-0AD5-6185-4A59-4B3E0127B2F5}"/>
              </a:ext>
            </a:extLst>
          </p:cNvPr>
          <p:cNvSpPr txBox="1"/>
          <p:nvPr/>
        </p:nvSpPr>
        <p:spPr>
          <a:xfrm>
            <a:off x="7698247" y="4909204"/>
            <a:ext cx="1320024" cy="430887"/>
          </a:xfrm>
          <a:prstGeom prst="rect">
            <a:avLst/>
          </a:prstGeom>
          <a:noFill/>
        </p:spPr>
        <p:txBody>
          <a:bodyPr wrap="square" rtlCol="0">
            <a:spAutoFit/>
          </a:bodyPr>
          <a:lstStyle/>
          <a:p>
            <a:pPr algn="ctr"/>
            <a:r>
              <a:rPr kumimoji="1" lang="en-US" altLang="ja-JP" sz="2200" dirty="0">
                <a:latin typeface="Times New Roman" panose="02020603050405020304" pitchFamily="18" charset="0"/>
                <a:cs typeface="Times New Roman" panose="02020603050405020304" pitchFamily="18" charset="0"/>
              </a:rPr>
              <a:t>Couple</a:t>
            </a:r>
            <a:endParaRPr kumimoji="1" lang="ja-JP" altLang="en-US" sz="2200" dirty="0">
              <a:latin typeface="Times New Roman" panose="02020603050405020304" pitchFamily="18" charset="0"/>
              <a:cs typeface="Times New Roman" panose="02020603050405020304" pitchFamily="18" charset="0"/>
            </a:endParaRPr>
          </a:p>
        </p:txBody>
      </p:sp>
      <p:grpSp>
        <p:nvGrpSpPr>
          <p:cNvPr id="17" name="グループ化 16">
            <a:extLst>
              <a:ext uri="{FF2B5EF4-FFF2-40B4-BE49-F238E27FC236}">
                <a16:creationId xmlns:a16="http://schemas.microsoft.com/office/drawing/2014/main" id="{C4212951-2A8C-DF51-D28D-0B53C934C409}"/>
              </a:ext>
            </a:extLst>
          </p:cNvPr>
          <p:cNvGrpSpPr/>
          <p:nvPr/>
        </p:nvGrpSpPr>
        <p:grpSpPr>
          <a:xfrm>
            <a:off x="7859626" y="4022975"/>
            <a:ext cx="1075022" cy="934835"/>
            <a:chOff x="8130381" y="4222345"/>
            <a:chExt cx="1075022" cy="934835"/>
          </a:xfrm>
        </p:grpSpPr>
        <p:sp>
          <p:nvSpPr>
            <p:cNvPr id="59" name="矢印: 右 58">
              <a:extLst>
                <a:ext uri="{FF2B5EF4-FFF2-40B4-BE49-F238E27FC236}">
                  <a16:creationId xmlns:a16="http://schemas.microsoft.com/office/drawing/2014/main" id="{BB517697-9B03-C335-83E9-53BA95FFF16F}"/>
                </a:ext>
              </a:extLst>
            </p:cNvPr>
            <p:cNvSpPr/>
            <p:nvPr/>
          </p:nvSpPr>
          <p:spPr>
            <a:xfrm>
              <a:off x="8130382" y="4222345"/>
              <a:ext cx="1075021" cy="3216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矢印: 右 59">
              <a:extLst>
                <a:ext uri="{FF2B5EF4-FFF2-40B4-BE49-F238E27FC236}">
                  <a16:creationId xmlns:a16="http://schemas.microsoft.com/office/drawing/2014/main" id="{D1928BB0-5101-B195-7AE4-47D9CB5C1BAE}"/>
                </a:ext>
              </a:extLst>
            </p:cNvPr>
            <p:cNvSpPr/>
            <p:nvPr/>
          </p:nvSpPr>
          <p:spPr>
            <a:xfrm rot="10800000">
              <a:off x="8130381" y="4835545"/>
              <a:ext cx="1075021" cy="3216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F33EC105-60EF-3E6E-90E9-86156FEA658A}"/>
              </a:ext>
            </a:extLst>
          </p:cNvPr>
          <p:cNvSpPr txBox="1"/>
          <p:nvPr/>
        </p:nvSpPr>
        <p:spPr>
          <a:xfrm>
            <a:off x="11696985" y="6415643"/>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4</a:t>
            </a:r>
            <a:endParaRPr kumimoji="1" lang="ja-JP" altLang="en-US" dirty="0">
              <a:latin typeface="Times New Roman" panose="02020603050405020304" pitchFamily="18" charset="0"/>
              <a:cs typeface="Times New Roman" panose="02020603050405020304" pitchFamily="18" charset="0"/>
            </a:endParaRPr>
          </a:p>
        </p:txBody>
      </p:sp>
      <p:grpSp>
        <p:nvGrpSpPr>
          <p:cNvPr id="63" name="グループ化 62">
            <a:extLst>
              <a:ext uri="{FF2B5EF4-FFF2-40B4-BE49-F238E27FC236}">
                <a16:creationId xmlns:a16="http://schemas.microsoft.com/office/drawing/2014/main" id="{31980A1C-D0D8-6453-9E92-B8573C5C93A2}"/>
              </a:ext>
            </a:extLst>
          </p:cNvPr>
          <p:cNvGrpSpPr/>
          <p:nvPr/>
        </p:nvGrpSpPr>
        <p:grpSpPr>
          <a:xfrm>
            <a:off x="5277017" y="924543"/>
            <a:ext cx="6116967" cy="2151193"/>
            <a:chOff x="457200" y="2765464"/>
            <a:chExt cx="11151471" cy="3918719"/>
          </a:xfrm>
        </p:grpSpPr>
        <p:sp>
          <p:nvSpPr>
            <p:cNvPr id="8" name="Rounded Rectangle 7">
              <a:extLst>
                <a:ext uri="{FF2B5EF4-FFF2-40B4-BE49-F238E27FC236}">
                  <a16:creationId xmlns:a16="http://schemas.microsoft.com/office/drawing/2014/main" id="{1ABC764C-D7B5-97CD-E47C-7CC40E7A50F3}"/>
                </a:ext>
              </a:extLst>
            </p:cNvPr>
            <p:cNvSpPr/>
            <p:nvPr/>
          </p:nvSpPr>
          <p:spPr>
            <a:xfrm>
              <a:off x="7222154" y="2766687"/>
              <a:ext cx="4386517" cy="3917496"/>
            </a:xfrm>
            <a:prstGeom prst="roundRect">
              <a:avLst/>
            </a:prstGeom>
            <a:solidFill>
              <a:srgbClr val="F0F8FF"/>
            </a:solidFill>
            <a:ln>
              <a:solidFill>
                <a:srgbClr val="00669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11" name="Rounded Rectangle 10">
              <a:extLst>
                <a:ext uri="{FF2B5EF4-FFF2-40B4-BE49-F238E27FC236}">
                  <a16:creationId xmlns:a16="http://schemas.microsoft.com/office/drawing/2014/main" id="{BC322113-0546-5FAD-A5C5-3F69F9A81B57}"/>
                </a:ext>
              </a:extLst>
            </p:cNvPr>
            <p:cNvSpPr/>
            <p:nvPr/>
          </p:nvSpPr>
          <p:spPr>
            <a:xfrm>
              <a:off x="457200" y="2765464"/>
              <a:ext cx="4386517" cy="3917496"/>
            </a:xfrm>
            <a:prstGeom prst="roundRect">
              <a:avLst/>
            </a:prstGeom>
            <a:solidFill>
              <a:schemeClr val="accent6">
                <a:lumMod val="20000"/>
                <a:lumOff val="80000"/>
              </a:schemeClr>
            </a:solidFill>
            <a:ln>
              <a:solidFill>
                <a:srgbClr val="CC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12" name="矢印: 右 11">
              <a:extLst>
                <a:ext uri="{FF2B5EF4-FFF2-40B4-BE49-F238E27FC236}">
                  <a16:creationId xmlns:a16="http://schemas.microsoft.com/office/drawing/2014/main" id="{D1D0026E-1BE6-1E38-A987-7A792335ECCF}"/>
                </a:ext>
              </a:extLst>
            </p:cNvPr>
            <p:cNvSpPr/>
            <p:nvPr/>
          </p:nvSpPr>
          <p:spPr>
            <a:xfrm>
              <a:off x="5214268" y="3592479"/>
              <a:ext cx="1720316" cy="10573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25D20F07-A61A-E09B-5041-5FEA9743FF4B}"/>
                </a:ext>
              </a:extLst>
            </p:cNvPr>
            <p:cNvSpPr/>
            <p:nvPr/>
          </p:nvSpPr>
          <p:spPr>
            <a:xfrm rot="10800000">
              <a:off x="5214269" y="4819082"/>
              <a:ext cx="1720316" cy="10573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6E06ECA0-C111-969A-E38E-750D729F78FA}"/>
                </a:ext>
              </a:extLst>
            </p:cNvPr>
            <p:cNvGrpSpPr/>
            <p:nvPr/>
          </p:nvGrpSpPr>
          <p:grpSpPr>
            <a:xfrm>
              <a:off x="7668149" y="3181768"/>
              <a:ext cx="3494529" cy="2991255"/>
              <a:chOff x="7667418" y="3481368"/>
              <a:chExt cx="3494529" cy="2991255"/>
            </a:xfrm>
          </p:grpSpPr>
          <p:pic>
            <p:nvPicPr>
              <p:cNvPr id="23" name="図 22" descr="図形, 円&#10;&#10;AI 生成コンテンツは誤りを含む可能性があります。">
                <a:extLst>
                  <a:ext uri="{FF2B5EF4-FFF2-40B4-BE49-F238E27FC236}">
                    <a16:creationId xmlns:a16="http://schemas.microsoft.com/office/drawing/2014/main" id="{4953ADD8-78C6-2738-B66D-02149B6D6A0A}"/>
                  </a:ext>
                </a:extLst>
              </p:cNvPr>
              <p:cNvPicPr>
                <a:picLocks noChangeAspect="1"/>
              </p:cNvPicPr>
              <p:nvPr/>
            </p:nvPicPr>
            <p:blipFill>
              <a:blip r:embed="rId6">
                <a:clrChange>
                  <a:clrFrom>
                    <a:srgbClr val="FEFEFE"/>
                  </a:clrFrom>
                  <a:clrTo>
                    <a:srgbClr val="FEFEFE">
                      <a:alpha val="0"/>
                    </a:srgbClr>
                  </a:clrTo>
                </a:clrChange>
                <a:alphaModFix amt="35000"/>
              </a:blip>
              <a:stretch>
                <a:fillRect/>
              </a:stretch>
            </p:blipFill>
            <p:spPr>
              <a:xfrm>
                <a:off x="7667418" y="3481368"/>
                <a:ext cx="3494529" cy="2991255"/>
              </a:xfrm>
              <a:prstGeom prst="rect">
                <a:avLst/>
              </a:prstGeom>
            </p:spPr>
          </p:pic>
          <p:pic>
            <p:nvPicPr>
              <p:cNvPr id="24" name="図 23" descr="グラフ, 等高線グラフ&#10;&#10;AI 生成コンテンツは誤りを含む可能性があります。">
                <a:extLst>
                  <a:ext uri="{FF2B5EF4-FFF2-40B4-BE49-F238E27FC236}">
                    <a16:creationId xmlns:a16="http://schemas.microsoft.com/office/drawing/2014/main" id="{885F26B2-74BF-E9E0-B30F-E73DE67A2880}"/>
                  </a:ext>
                </a:extLst>
              </p:cNvPr>
              <p:cNvPicPr>
                <a:picLocks noChangeAspect="1"/>
              </p:cNvPicPr>
              <p:nvPr/>
            </p:nvPicPr>
            <p:blipFill>
              <a:blip r:embed="rId7">
                <a:clrChange>
                  <a:clrFrom>
                    <a:srgbClr val="595959"/>
                  </a:clrFrom>
                  <a:clrTo>
                    <a:srgbClr val="595959">
                      <a:alpha val="0"/>
                    </a:srgbClr>
                  </a:clrTo>
                </a:clrChange>
                <a:alphaModFix amt="50000"/>
              </a:blip>
              <a:stretch>
                <a:fillRect/>
              </a:stretch>
            </p:blipFill>
            <p:spPr>
              <a:xfrm>
                <a:off x="8071114" y="4539617"/>
                <a:ext cx="2802888" cy="1580898"/>
              </a:xfrm>
              <a:prstGeom prst="rect">
                <a:avLst/>
              </a:prstGeom>
            </p:spPr>
          </p:pic>
        </p:grpSp>
        <p:grpSp>
          <p:nvGrpSpPr>
            <p:cNvPr id="33" name="グループ化 32">
              <a:extLst>
                <a:ext uri="{FF2B5EF4-FFF2-40B4-BE49-F238E27FC236}">
                  <a16:creationId xmlns:a16="http://schemas.microsoft.com/office/drawing/2014/main" id="{630DCB7F-A1AC-826D-6A95-A1EE66DC0E08}"/>
                </a:ext>
              </a:extLst>
            </p:cNvPr>
            <p:cNvGrpSpPr/>
            <p:nvPr/>
          </p:nvGrpSpPr>
          <p:grpSpPr>
            <a:xfrm>
              <a:off x="614919" y="3247041"/>
              <a:ext cx="2071985" cy="1932318"/>
              <a:chOff x="792807" y="3074898"/>
              <a:chExt cx="2071985" cy="1932318"/>
            </a:xfrm>
          </p:grpSpPr>
          <p:pic>
            <p:nvPicPr>
              <p:cNvPr id="35" name="図 34" descr="図形&#10;&#10;AI 生成コンテンツは誤りを含む可能性があります。">
                <a:extLst>
                  <a:ext uri="{FF2B5EF4-FFF2-40B4-BE49-F238E27FC236}">
                    <a16:creationId xmlns:a16="http://schemas.microsoft.com/office/drawing/2014/main" id="{D7FDCB0C-A7B3-DBEC-2F81-7A4C4C42BEFA}"/>
                  </a:ext>
                </a:extLst>
              </p:cNvPr>
              <p:cNvPicPr>
                <a:picLocks noChangeAspect="1"/>
              </p:cNvPicPr>
              <p:nvPr/>
            </p:nvPicPr>
            <p:blipFill>
              <a:blip r:embed="rId8">
                <a:clrChange>
                  <a:clrFrom>
                    <a:srgbClr val="595959"/>
                  </a:clrFrom>
                  <a:clrTo>
                    <a:srgbClr val="595959">
                      <a:alpha val="0"/>
                    </a:srgbClr>
                  </a:clrTo>
                </a:clrChange>
              </a:blip>
              <a:stretch>
                <a:fillRect/>
              </a:stretch>
            </p:blipFill>
            <p:spPr>
              <a:xfrm>
                <a:off x="792807" y="3289946"/>
                <a:ext cx="2071985" cy="1717270"/>
              </a:xfrm>
              <a:prstGeom prst="rect">
                <a:avLst/>
              </a:prstGeom>
            </p:spPr>
          </p:pic>
          <p:sp>
            <p:nvSpPr>
              <p:cNvPr id="51" name="テキスト ボックス 50">
                <a:extLst>
                  <a:ext uri="{FF2B5EF4-FFF2-40B4-BE49-F238E27FC236}">
                    <a16:creationId xmlns:a16="http://schemas.microsoft.com/office/drawing/2014/main" id="{E2AEEC77-B922-C979-D839-ECB7D26769A3}"/>
                  </a:ext>
                </a:extLst>
              </p:cNvPr>
              <p:cNvSpPr txBox="1"/>
              <p:nvPr/>
            </p:nvSpPr>
            <p:spPr>
              <a:xfrm>
                <a:off x="904658" y="3074898"/>
                <a:ext cx="453100" cy="461664"/>
              </a:xfrm>
              <a:prstGeom prst="rect">
                <a:avLst/>
              </a:prstGeom>
              <a:noFill/>
            </p:spPr>
            <p:txBody>
              <a:bodyPr wrap="square" rtlCol="0">
                <a:spAutoFit/>
              </a:bodyPr>
              <a:lstStyle/>
              <a:p>
                <a:pPr algn="ctr"/>
                <a:r>
                  <a:rPr kumimoji="1" lang="en-US" altLang="ja-JP" sz="2400" b="1" dirty="0">
                    <a:solidFill>
                      <a:srgbClr val="FF0000"/>
                    </a:solidFill>
                    <a:latin typeface="Times New Roman" panose="02020603050405020304" pitchFamily="18" charset="0"/>
                    <a:cs typeface="Times New Roman" panose="02020603050405020304" pitchFamily="18" charset="0"/>
                  </a:rPr>
                  <a:t>N</a:t>
                </a:r>
                <a:endParaRPr kumimoji="1" lang="ja-JP" altLang="en-US" sz="2400" b="1" dirty="0">
                  <a:solidFill>
                    <a:srgbClr val="FF0000"/>
                  </a:solidFill>
                  <a:latin typeface="Times New Roman" panose="02020603050405020304" pitchFamily="18" charset="0"/>
                  <a:cs typeface="Times New Roman" panose="02020603050405020304" pitchFamily="18" charset="0"/>
                </a:endParaRPr>
              </a:p>
            </p:txBody>
          </p:sp>
          <p:sp>
            <p:nvSpPr>
              <p:cNvPr id="53" name="テキスト ボックス 52">
                <a:extLst>
                  <a:ext uri="{FF2B5EF4-FFF2-40B4-BE49-F238E27FC236}">
                    <a16:creationId xmlns:a16="http://schemas.microsoft.com/office/drawing/2014/main" id="{C6975784-637C-774C-9314-B9E999E9D7A2}"/>
                  </a:ext>
                </a:extLst>
              </p:cNvPr>
              <p:cNvSpPr txBox="1"/>
              <p:nvPr/>
            </p:nvSpPr>
            <p:spPr>
              <a:xfrm>
                <a:off x="926591" y="4361592"/>
                <a:ext cx="453100" cy="461666"/>
              </a:xfrm>
              <a:prstGeom prst="rect">
                <a:avLst/>
              </a:prstGeom>
              <a:noFill/>
            </p:spPr>
            <p:txBody>
              <a:bodyPr wrap="square" rtlCol="0">
                <a:spAutoFit/>
              </a:bodyPr>
              <a:lstStyle/>
              <a:p>
                <a:pPr algn="ctr"/>
                <a:r>
                  <a:rPr kumimoji="1" lang="en-US" altLang="ja-JP" sz="2400" b="1" dirty="0">
                    <a:solidFill>
                      <a:srgbClr val="002060"/>
                    </a:solidFill>
                    <a:latin typeface="Times New Roman" panose="02020603050405020304" pitchFamily="18" charset="0"/>
                    <a:cs typeface="Times New Roman" panose="02020603050405020304" pitchFamily="18" charset="0"/>
                  </a:rPr>
                  <a:t>S</a:t>
                </a:r>
                <a:endParaRPr kumimoji="1" lang="ja-JP" altLang="en-US" sz="2400" b="1" dirty="0">
                  <a:solidFill>
                    <a:srgbClr val="002060"/>
                  </a:solidFill>
                  <a:latin typeface="Times New Roman" panose="02020603050405020304" pitchFamily="18" charset="0"/>
                  <a:cs typeface="Times New Roman" panose="02020603050405020304" pitchFamily="18" charset="0"/>
                </a:endParaRPr>
              </a:p>
            </p:txBody>
          </p:sp>
        </p:grpSp>
        <p:pic>
          <p:nvPicPr>
            <p:cNvPr id="56" name="図 55" descr="バナナ, 屋内, ケーブル, 座る が含まれている画像&#10;&#10;AI 生成コンテンツは誤りを含む可能性があります。">
              <a:extLst>
                <a:ext uri="{FF2B5EF4-FFF2-40B4-BE49-F238E27FC236}">
                  <a16:creationId xmlns:a16="http://schemas.microsoft.com/office/drawing/2014/main" id="{56BE18DD-3527-92AF-12DC-832E5D43C7BC}"/>
                </a:ext>
              </a:extLst>
            </p:cNvPr>
            <p:cNvPicPr>
              <a:picLocks noChangeAspect="1"/>
            </p:cNvPicPr>
            <p:nvPr/>
          </p:nvPicPr>
          <p:blipFill>
            <a:blip r:embed="rId9">
              <a:clrChange>
                <a:clrFrom>
                  <a:srgbClr val="595959"/>
                </a:clrFrom>
                <a:clrTo>
                  <a:srgbClr val="595959">
                    <a:alpha val="0"/>
                  </a:srgbClr>
                </a:clrTo>
              </a:clrChange>
            </a:blip>
            <a:stretch>
              <a:fillRect/>
            </a:stretch>
          </p:blipFill>
          <p:spPr>
            <a:xfrm>
              <a:off x="2134564" y="4297256"/>
              <a:ext cx="2400485" cy="2005113"/>
            </a:xfrm>
            <a:prstGeom prst="rect">
              <a:avLst/>
            </a:prstGeom>
          </p:spPr>
        </p:pic>
      </p:grpSp>
      <p:sp>
        <p:nvSpPr>
          <p:cNvPr id="18" name="テキスト ボックス 17">
            <a:extLst>
              <a:ext uri="{FF2B5EF4-FFF2-40B4-BE49-F238E27FC236}">
                <a16:creationId xmlns:a16="http://schemas.microsoft.com/office/drawing/2014/main" id="{54E54235-9DC8-A2E4-C8F9-499E6F56510E}"/>
              </a:ext>
            </a:extLst>
          </p:cNvPr>
          <p:cNvSpPr txBox="1"/>
          <p:nvPr/>
        </p:nvSpPr>
        <p:spPr>
          <a:xfrm>
            <a:off x="6500086" y="3218681"/>
            <a:ext cx="3669062" cy="769441"/>
          </a:xfrm>
          <a:prstGeom prst="rect">
            <a:avLst/>
          </a:prstGeom>
          <a:noFill/>
        </p:spPr>
        <p:txBody>
          <a:bodyPr wrap="square" rtlCol="0">
            <a:spAutoFit/>
          </a:bodyPr>
          <a:lstStyle/>
          <a:p>
            <a:pPr algn="ctr"/>
            <a:r>
              <a:rPr kumimoji="1" lang="en-US" altLang="ja-JP" sz="2200" dirty="0">
                <a:solidFill>
                  <a:srgbClr val="FF0000"/>
                </a:solidFill>
                <a:latin typeface="Times New Roman" panose="02020603050405020304" pitchFamily="18" charset="0"/>
                <a:cs typeface="Times New Roman" panose="02020603050405020304" pitchFamily="18" charset="0"/>
              </a:rPr>
              <a:t>Unified Python</a:t>
            </a:r>
            <a:r>
              <a:rPr kumimoji="1" lang="ja-JP" altLang="en-US" sz="2200" dirty="0">
                <a:solidFill>
                  <a:srgbClr val="FF0000"/>
                </a:solidFill>
                <a:latin typeface="Times New Roman" panose="02020603050405020304" pitchFamily="18" charset="0"/>
                <a:cs typeface="Times New Roman" panose="02020603050405020304" pitchFamily="18" charset="0"/>
              </a:rPr>
              <a:t> </a:t>
            </a:r>
            <a:r>
              <a:rPr kumimoji="1" lang="en-US" altLang="ja-JP" sz="2200" dirty="0">
                <a:solidFill>
                  <a:srgbClr val="FF0000"/>
                </a:solidFill>
                <a:latin typeface="Times New Roman" panose="02020603050405020304" pitchFamily="18" charset="0"/>
                <a:cs typeface="Times New Roman" panose="02020603050405020304" pitchFamily="18" charset="0"/>
              </a:rPr>
              <a:t>API</a:t>
            </a:r>
            <a:r>
              <a:rPr kumimoji="1" lang="ja-JP" altLang="en-US" sz="2200" dirty="0">
                <a:solidFill>
                  <a:srgbClr val="FF0000"/>
                </a:solidFill>
                <a:latin typeface="Times New Roman" panose="02020603050405020304" pitchFamily="18" charset="0"/>
                <a:cs typeface="Times New Roman" panose="02020603050405020304" pitchFamily="18" charset="0"/>
              </a:rPr>
              <a:t>　</a:t>
            </a:r>
            <a:r>
              <a:rPr kumimoji="1" lang="en-US" altLang="ja-JP" sz="2200" dirty="0">
                <a:solidFill>
                  <a:srgbClr val="FF0000"/>
                </a:solidFill>
                <a:latin typeface="Times New Roman" panose="02020603050405020304" pitchFamily="18" charset="0"/>
                <a:cs typeface="Times New Roman" panose="02020603050405020304" pitchFamily="18" charset="0"/>
              </a:rPr>
              <a:t>framework</a:t>
            </a:r>
            <a:endParaRPr kumimoji="1" lang="ja-JP" altLang="en-US" sz="2200" dirty="0">
              <a:solidFill>
                <a:srgbClr val="FF0000"/>
              </a:solidFill>
              <a:latin typeface="Times New Roman" panose="02020603050405020304" pitchFamily="18" charset="0"/>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9125517A-9D84-3334-7B67-B87470EC48F4}"/>
              </a:ext>
            </a:extLst>
          </p:cNvPr>
          <p:cNvSpPr txBox="1"/>
          <p:nvPr/>
        </p:nvSpPr>
        <p:spPr>
          <a:xfrm>
            <a:off x="698981" y="2168329"/>
            <a:ext cx="3259055"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Written in C++</a:t>
            </a:r>
            <a:endParaRPr kumimoji="1" lang="ja-JP" altLang="en-US" sz="2000" dirty="0">
              <a:latin typeface="Times New Roman" panose="02020603050405020304" pitchFamily="18" charset="0"/>
              <a:cs typeface="Times New Roman" panose="02020603050405020304" pitchFamily="18" charset="0"/>
            </a:endParaRPr>
          </a:p>
        </p:txBody>
      </p:sp>
      <p:sp>
        <p:nvSpPr>
          <p:cNvPr id="32" name="テキスト ボックス 31">
            <a:extLst>
              <a:ext uri="{FF2B5EF4-FFF2-40B4-BE49-F238E27FC236}">
                <a16:creationId xmlns:a16="http://schemas.microsoft.com/office/drawing/2014/main" id="{FE1B1E85-6A14-79CB-8786-37A6CE23483D}"/>
              </a:ext>
            </a:extLst>
          </p:cNvPr>
          <p:cNvSpPr txBox="1"/>
          <p:nvPr/>
        </p:nvSpPr>
        <p:spPr>
          <a:xfrm>
            <a:off x="752917" y="5349830"/>
            <a:ext cx="3259055"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Pybind11</a:t>
            </a:r>
            <a:endParaRPr kumimoji="1" lang="ja-JP" altLang="en-US" sz="2000" dirty="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DA9D80C3-69DA-41D4-358B-CE8638E54D87}"/>
              </a:ext>
            </a:extLst>
          </p:cNvPr>
          <p:cNvSpPr txBox="1"/>
          <p:nvPr/>
        </p:nvSpPr>
        <p:spPr>
          <a:xfrm>
            <a:off x="8699166" y="6058403"/>
            <a:ext cx="3259055"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Pybind11</a:t>
            </a:r>
            <a:endParaRPr kumimoji="1" lang="ja-JP" altLang="en-US" sz="2000" dirty="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170E4D5C-3E05-060D-0AE2-B6EF105988B3}"/>
              </a:ext>
            </a:extLst>
          </p:cNvPr>
          <p:cNvSpPr txBox="1"/>
          <p:nvPr/>
        </p:nvSpPr>
        <p:spPr>
          <a:xfrm>
            <a:off x="4988527" y="935668"/>
            <a:ext cx="3228927" cy="461665"/>
          </a:xfrm>
          <a:prstGeom prst="rect">
            <a:avLst/>
          </a:prstGeom>
          <a:noFill/>
        </p:spPr>
        <p:txBody>
          <a:bodyPr wrap="square" rtlCol="0">
            <a:spAutoFit/>
          </a:bodyPr>
          <a:lstStyle/>
          <a:p>
            <a:pPr algn="ctr"/>
            <a:r>
              <a:rPr kumimoji="1" lang="en-US" altLang="ja-JP" sz="2400" dirty="0">
                <a:latin typeface="Times New Roman" panose="02020603050405020304" pitchFamily="18" charset="0"/>
                <a:cs typeface="Times New Roman" panose="02020603050405020304" pitchFamily="18" charset="0"/>
              </a:rPr>
              <a:t>Radia (Fork)</a:t>
            </a:r>
            <a:endParaRPr kumimoji="1" lang="ja-JP" altLang="en-US" sz="2400" dirty="0">
              <a:latin typeface="Times New Roman" panose="02020603050405020304" pitchFamily="18" charset="0"/>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55E3C0B-2534-6CC6-CDAB-7354A14CBB56}"/>
              </a:ext>
            </a:extLst>
          </p:cNvPr>
          <p:cNvSpPr txBox="1"/>
          <p:nvPr/>
        </p:nvSpPr>
        <p:spPr>
          <a:xfrm>
            <a:off x="9407426" y="897209"/>
            <a:ext cx="1610729" cy="461665"/>
          </a:xfrm>
          <a:prstGeom prst="rect">
            <a:avLst/>
          </a:prstGeom>
          <a:noFill/>
        </p:spPr>
        <p:txBody>
          <a:bodyPr wrap="square" rtlCol="0">
            <a:spAutoFit/>
          </a:bodyPr>
          <a:lstStyle/>
          <a:p>
            <a:pPr algn="ctr"/>
            <a:r>
              <a:rPr kumimoji="1" lang="en-US" altLang="ja-JP" sz="2400" dirty="0" err="1">
                <a:latin typeface="Times New Roman" panose="02020603050405020304" pitchFamily="18" charset="0"/>
                <a:cs typeface="Times New Roman" panose="02020603050405020304" pitchFamily="18" charset="0"/>
              </a:rPr>
              <a:t>NGSolve</a:t>
            </a:r>
            <a:endParaRPr kumimoji="1" lang="ja-JP" altLang="en-US" sz="2400" dirty="0">
              <a:latin typeface="Times New Roman" panose="02020603050405020304" pitchFamily="18" charset="0"/>
              <a:cs typeface="Times New Roman" panose="02020603050405020304" pitchFamily="18" charset="0"/>
            </a:endParaRPr>
          </a:p>
        </p:txBody>
      </p:sp>
      <p:sp>
        <p:nvSpPr>
          <p:cNvPr id="65" name="Audio 65">
            <a:hlinkClick r:id="" action="ppaction://media"/>
          </p:cNvPr>
          <p:cNvSpPr>
            <a:spLocks noGrp="1"/>
          </p:cNvSpPr>
          <p:nvPr/>
        </p:nvSpPr>
        <p:spPr>
          <a:xfrm>
            <a:off x="-914400" y="-914400"/>
            <a:ext cx="914400" cy="914400"/>
          </a:xfrm>
          <a:prstGeom prst="rect">
            <a:avLst/>
          </a:prstGeom>
        </p:spPr>
        <p:txBody>
          <a:bodyPr/>
          <a:lstStyle/>
          <a:p>
            <a:endParaRPr lang="ja-JP" altLang="en-US"/>
          </a:p>
        </p:txBody>
      </p:sp>
      <p:sp>
        <p:nvSpPr>
          <p:cNvPr id="29" name="テキスト ボックス 28">
            <a:extLst>
              <a:ext uri="{FF2B5EF4-FFF2-40B4-BE49-F238E27FC236}">
                <a16:creationId xmlns:a16="http://schemas.microsoft.com/office/drawing/2014/main" id="{DD3F3E09-4C12-869E-3438-A06BB7708619}"/>
              </a:ext>
            </a:extLst>
          </p:cNvPr>
          <p:cNvSpPr txBox="1"/>
          <p:nvPr/>
        </p:nvSpPr>
        <p:spPr>
          <a:xfrm>
            <a:off x="621854" y="4843395"/>
            <a:ext cx="3259055"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Forked at </a:t>
            </a:r>
            <a:r>
              <a:rPr kumimoji="1" lang="en-US" altLang="ja-JP" sz="2000" dirty="0" err="1">
                <a:latin typeface="Times New Roman" panose="02020603050405020304" pitchFamily="18" charset="0"/>
                <a:cs typeface="Times New Roman" panose="02020603050405020304" pitchFamily="18" charset="0"/>
              </a:rPr>
              <a:t>Kindai</a:t>
            </a:r>
            <a:endParaRPr kumimoji="1" lang="ja-JP" altLang="en-US" sz="2000" dirty="0">
              <a:latin typeface="Times New Roman" panose="02020603050405020304" pitchFamily="18" charset="0"/>
              <a:cs typeface="Times New Roman" panose="02020603050405020304" pitchFamily="18" charset="0"/>
            </a:endParaRPr>
          </a:p>
        </p:txBody>
      </p:sp>
      <p:pic>
        <p:nvPicPr>
          <p:cNvPr id="57" name="図 56">
            <a:extLst>
              <a:ext uri="{FF2B5EF4-FFF2-40B4-BE49-F238E27FC236}">
                <a16:creationId xmlns:a16="http://schemas.microsoft.com/office/drawing/2014/main" id="{A5BBF392-CE3C-8F54-9D03-AB6060508BF7}"/>
              </a:ext>
            </a:extLst>
          </p:cNvPr>
          <p:cNvPicPr>
            <a:picLocks noChangeAspect="1"/>
          </p:cNvPicPr>
          <p:nvPr/>
        </p:nvPicPr>
        <p:blipFill>
          <a:blip r:embed="rId10"/>
          <a:stretch>
            <a:fillRect/>
          </a:stretch>
        </p:blipFill>
        <p:spPr>
          <a:xfrm>
            <a:off x="5038628" y="3584816"/>
            <a:ext cx="2760605" cy="2005752"/>
          </a:xfrm>
          <a:prstGeom prst="rect">
            <a:avLst/>
          </a:prstGeom>
        </p:spPr>
      </p:pic>
      <p:sp>
        <p:nvSpPr>
          <p:cNvPr id="62" name="テキスト ボックス 61">
            <a:extLst>
              <a:ext uri="{FF2B5EF4-FFF2-40B4-BE49-F238E27FC236}">
                <a16:creationId xmlns:a16="http://schemas.microsoft.com/office/drawing/2014/main" id="{A4D3C38F-2698-FB77-9C19-BDB77C7DFA61}"/>
              </a:ext>
            </a:extLst>
          </p:cNvPr>
          <p:cNvSpPr txBox="1"/>
          <p:nvPr/>
        </p:nvSpPr>
        <p:spPr>
          <a:xfrm>
            <a:off x="5654941" y="5571770"/>
            <a:ext cx="1657674" cy="830997"/>
          </a:xfrm>
          <a:prstGeom prst="rect">
            <a:avLst/>
          </a:prstGeom>
          <a:noFill/>
        </p:spPr>
        <p:txBody>
          <a:bodyPr wrap="square" rtlCol="0">
            <a:spAutoFit/>
          </a:bodyPr>
          <a:lstStyle/>
          <a:p>
            <a:pPr algn="ctr"/>
            <a:r>
              <a:rPr kumimoji="1" lang="en-US" altLang="ja-JP" sz="2400" dirty="0">
                <a:latin typeface="Times New Roman" panose="02020603050405020304" pitchFamily="18" charset="0"/>
                <a:cs typeface="Times New Roman" panose="02020603050405020304" pitchFamily="18" charset="0"/>
              </a:rPr>
              <a:t>Radia</a:t>
            </a:r>
            <a:r>
              <a:rPr kumimoji="1" lang="ja-JP" altLang="en-US" sz="2400" dirty="0">
                <a:latin typeface="Times New Roman" panose="02020603050405020304" pitchFamily="18" charset="0"/>
                <a:cs typeface="Times New Roman" panose="02020603050405020304" pitchFamily="18" charset="0"/>
              </a:rPr>
              <a:t> </a:t>
            </a:r>
            <a:r>
              <a:rPr kumimoji="1" lang="en-US" altLang="ja-JP" sz="2400" dirty="0">
                <a:latin typeface="Times New Roman" panose="02020603050405020304" pitchFamily="18" charset="0"/>
                <a:cs typeface="Times New Roman" panose="02020603050405020304" pitchFamily="18" charset="0"/>
              </a:rPr>
              <a:t>(Fork)</a:t>
            </a:r>
            <a:endParaRPr kumimoji="1" lang="ja-JP" altLang="en-US" sz="2400" dirty="0">
              <a:latin typeface="Times New Roman" panose="02020603050405020304" pitchFamily="18" charset="0"/>
              <a:cs typeface="Times New Roman" panose="02020603050405020304" pitchFamily="18" charset="0"/>
            </a:endParaRPr>
          </a:p>
        </p:txBody>
      </p:sp>
      <p:pic>
        <p:nvPicPr>
          <p:cNvPr id="68" name="Image 1" descr="/home/claude/edge_element.png">
            <a:extLst>
              <a:ext uri="{FF2B5EF4-FFF2-40B4-BE49-F238E27FC236}">
                <a16:creationId xmlns:a16="http://schemas.microsoft.com/office/drawing/2014/main" id="{643FBE8E-629B-0A25-9B3D-4FB2EE6858A3}"/>
              </a:ext>
            </a:extLst>
          </p:cNvPr>
          <p:cNvPicPr>
            <a:picLocks noChangeAspect="1"/>
          </p:cNvPicPr>
          <p:nvPr/>
        </p:nvPicPr>
        <p:blipFill>
          <a:blip r:embed="rId11"/>
          <a:stretch>
            <a:fillRect/>
          </a:stretch>
        </p:blipFill>
        <p:spPr>
          <a:xfrm>
            <a:off x="7242481" y="4500296"/>
            <a:ext cx="2429016" cy="2499288"/>
          </a:xfrm>
          <a:prstGeom prst="rect">
            <a:avLst/>
          </a:prstGeom>
        </p:spPr>
      </p:pic>
      <p:pic>
        <p:nvPicPr>
          <p:cNvPr id="70" name="Image 1" descr="/home/claude/edge_element.png">
            <a:extLst>
              <a:ext uri="{FF2B5EF4-FFF2-40B4-BE49-F238E27FC236}">
                <a16:creationId xmlns:a16="http://schemas.microsoft.com/office/drawing/2014/main" id="{22ED9DE3-D1DE-CDAF-EE42-3CAF63D33BFB}"/>
              </a:ext>
            </a:extLst>
          </p:cNvPr>
          <p:cNvPicPr>
            <a:picLocks noChangeAspect="1"/>
          </p:cNvPicPr>
          <p:nvPr/>
        </p:nvPicPr>
        <p:blipFill>
          <a:blip r:embed="rId11"/>
          <a:stretch>
            <a:fillRect/>
          </a:stretch>
        </p:blipFill>
        <p:spPr>
          <a:xfrm>
            <a:off x="7246713" y="4497873"/>
            <a:ext cx="2429016" cy="2499288"/>
          </a:xfrm>
          <a:prstGeom prst="rect">
            <a:avLst/>
          </a:prstGeom>
        </p:spPr>
      </p:pic>
      <p:sp>
        <p:nvSpPr>
          <p:cNvPr id="74" name="テキスト ボックス 73">
            <a:extLst>
              <a:ext uri="{FF2B5EF4-FFF2-40B4-BE49-F238E27FC236}">
                <a16:creationId xmlns:a16="http://schemas.microsoft.com/office/drawing/2014/main" id="{8CA7F754-3633-94A6-4FAA-45C69C30465F}"/>
              </a:ext>
            </a:extLst>
          </p:cNvPr>
          <p:cNvSpPr txBox="1"/>
          <p:nvPr/>
        </p:nvSpPr>
        <p:spPr>
          <a:xfrm>
            <a:off x="6767608" y="6383557"/>
            <a:ext cx="3259055"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Grid Function</a:t>
            </a:r>
            <a:endParaRPr kumimoji="1" lang="ja-JP" altLang="en-US" sz="2000" dirty="0">
              <a:latin typeface="Times New Roman" panose="02020603050405020304" pitchFamily="18" charset="0"/>
              <a:cs typeface="Times New Roman" panose="02020603050405020304" pitchFamily="18" charset="0"/>
            </a:endParaRPr>
          </a:p>
        </p:txBody>
      </p:sp>
      <p:pic>
        <p:nvPicPr>
          <p:cNvPr id="13" name="radia_mcp_audio_06">
            <a:hlinkClick r:id="" action="ppaction://media"/>
            <a:extLst>
              <a:ext uri="{FF2B5EF4-FFF2-40B4-BE49-F238E27FC236}">
                <a16:creationId xmlns:a16="http://schemas.microsoft.com/office/drawing/2014/main" id="{02219C3E-49D7-F03F-58ED-4D0F3145CA5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0" cy="0"/>
          </a:xfrm>
          <a:prstGeom prst="rect">
            <a:avLst/>
          </a:prstGeom>
        </p:spPr>
      </p:pic>
    </p:spTree>
    <p:extLst>
      <p:ext uri="{BB962C8B-B14F-4D97-AF65-F5344CB8AC3E}">
        <p14:creationId xmlns:p14="http://schemas.microsoft.com/office/powerpoint/2010/main" val="3630177000"/>
      </p:ext>
    </p:extLst>
  </p:cSld>
  <p:clrMapOvr>
    <a:masterClrMapping/>
  </p:clrMapOvr>
  <mc:AlternateContent xmlns:mc="http://schemas.openxmlformats.org/markup-compatibility/2006">
    <mc:Choice xmlns:p14="http://schemas.microsoft.com/office/powerpoint/2010/main" Requires="p14">
      <p:transition spd="slow" p14:dur="2000" advTm="50706"/>
    </mc:Choice>
    <mc:Fallback>
      <p:transition spd="slow" advTm="5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25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B09BD-F418-E89B-93BA-2DEC61F3310E}"/>
            </a:ext>
          </a:extLst>
        </p:cNvPr>
        <p:cNvGrpSpPr/>
        <p:nvPr/>
      </p:nvGrpSpPr>
      <p:grpSpPr>
        <a:xfrm>
          <a:off x="0" y="0"/>
          <a:ext cx="0" cy="0"/>
          <a:chOff x="0" y="0"/>
          <a:chExt cx="0" cy="0"/>
        </a:xfrm>
      </p:grpSpPr>
      <p:sp>
        <p:nvSpPr>
          <p:cNvPr id="41" name="四角形: 角を丸くする 40">
            <a:extLst>
              <a:ext uri="{FF2B5EF4-FFF2-40B4-BE49-F238E27FC236}">
                <a16:creationId xmlns:a16="http://schemas.microsoft.com/office/drawing/2014/main" id="{D3A99BDA-4117-DB8E-34D3-195168B7087D}"/>
              </a:ext>
            </a:extLst>
          </p:cNvPr>
          <p:cNvSpPr/>
          <p:nvPr/>
        </p:nvSpPr>
        <p:spPr>
          <a:xfrm>
            <a:off x="265673" y="3715417"/>
            <a:ext cx="4649917" cy="1810889"/>
          </a:xfrm>
          <a:prstGeom prst="roundRect">
            <a:avLst/>
          </a:prstGeom>
          <a:solidFill>
            <a:schemeClr val="accent1">
              <a:lumMod val="20000"/>
              <a:lumOff val="8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Rectangle 2">
            <a:extLst>
              <a:ext uri="{FF2B5EF4-FFF2-40B4-BE49-F238E27FC236}">
                <a16:creationId xmlns:a16="http://schemas.microsoft.com/office/drawing/2014/main" id="{2FA57C35-90BC-04AC-E0B2-7F63B66C22A7}"/>
              </a:ext>
            </a:extLst>
          </p:cNvPr>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4" name="Rectangle 3">
            <a:extLst>
              <a:ext uri="{FF2B5EF4-FFF2-40B4-BE49-F238E27FC236}">
                <a16:creationId xmlns:a16="http://schemas.microsoft.com/office/drawing/2014/main" id="{AD70A075-5AA3-2FEA-714C-281DCEC68BC7}"/>
              </a:ext>
            </a:extLst>
          </p:cNvPr>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5" name="TextBox 4">
            <a:extLst>
              <a:ext uri="{FF2B5EF4-FFF2-40B4-BE49-F238E27FC236}">
                <a16:creationId xmlns:a16="http://schemas.microsoft.com/office/drawing/2014/main" id="{CE8A3DD0-9C7A-6DCF-FF18-02B06B14B059}"/>
              </a:ext>
            </a:extLst>
          </p:cNvPr>
          <p:cNvSpPr txBox="1"/>
          <p:nvPr/>
        </p:nvSpPr>
        <p:spPr>
          <a:xfrm>
            <a:off x="457200" y="256032"/>
            <a:ext cx="6293711" cy="523220"/>
          </a:xfrm>
          <a:prstGeom prst="rect">
            <a:avLst/>
          </a:prstGeom>
          <a:noFill/>
        </p:spPr>
        <p:txBody>
          <a:bodyPr wrap="none">
            <a:spAutoFit/>
          </a:bodyPr>
          <a:lstStyle/>
          <a:p>
            <a:pPr>
              <a:defRPr sz="2800" b="1">
                <a:solidFill>
                  <a:srgbClr val="FFFFFF"/>
                </a:solidFill>
                <a:latin typeface="Times New Roman"/>
                <a:ea typeface="MS Pゴシック"/>
              </a:defRPr>
            </a:pPr>
            <a:r>
              <a:rPr lang="en-US" altLang="ja-JP" dirty="0">
                <a:latin typeface="Times New Roman"/>
                <a:ea typeface="MS Pゴシック"/>
              </a:rPr>
              <a:t>Coefficient Function and Grid Function</a:t>
            </a:r>
            <a:endParaRPr dirty="0">
              <a:latin typeface="Times New Roman"/>
              <a:ea typeface="MS Pゴシック"/>
            </a:endParaRPr>
          </a:p>
        </p:txBody>
      </p:sp>
      <p:sp>
        <p:nvSpPr>
          <p:cNvPr id="7" name="Rectangle 6">
            <a:extLst>
              <a:ext uri="{FF2B5EF4-FFF2-40B4-BE49-F238E27FC236}">
                <a16:creationId xmlns:a16="http://schemas.microsoft.com/office/drawing/2014/main" id="{AB5F22AD-E342-BE12-83EF-76B429B672EC}"/>
              </a:ext>
            </a:extLst>
          </p:cNvPr>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grpSp>
        <p:nvGrpSpPr>
          <p:cNvPr id="30" name="グループ化 29">
            <a:extLst>
              <a:ext uri="{FF2B5EF4-FFF2-40B4-BE49-F238E27FC236}">
                <a16:creationId xmlns:a16="http://schemas.microsoft.com/office/drawing/2014/main" id="{4C35AD06-1ECF-1D38-188F-1956524CD26D}"/>
              </a:ext>
            </a:extLst>
          </p:cNvPr>
          <p:cNvGrpSpPr/>
          <p:nvPr/>
        </p:nvGrpSpPr>
        <p:grpSpPr>
          <a:xfrm>
            <a:off x="156204" y="2352817"/>
            <a:ext cx="4859059" cy="3377986"/>
            <a:chOff x="1447955" y="1316022"/>
            <a:chExt cx="4859059" cy="3377986"/>
          </a:xfrm>
        </p:grpSpPr>
        <p:sp>
          <p:nvSpPr>
            <p:cNvPr id="28" name="四角形: 角を丸くする 27">
              <a:extLst>
                <a:ext uri="{FF2B5EF4-FFF2-40B4-BE49-F238E27FC236}">
                  <a16:creationId xmlns:a16="http://schemas.microsoft.com/office/drawing/2014/main" id="{E579D5AA-2D14-9004-7CED-A4320B20250E}"/>
                </a:ext>
              </a:extLst>
            </p:cNvPr>
            <p:cNvSpPr/>
            <p:nvPr/>
          </p:nvSpPr>
          <p:spPr>
            <a:xfrm>
              <a:off x="1447955" y="1609385"/>
              <a:ext cx="4859059" cy="3084623"/>
            </a:xfrm>
            <a:prstGeom prst="roundRect">
              <a:avLst/>
            </a:prstGeom>
            <a:no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9" name="グループ化 8">
              <a:extLst>
                <a:ext uri="{FF2B5EF4-FFF2-40B4-BE49-F238E27FC236}">
                  <a16:creationId xmlns:a16="http://schemas.microsoft.com/office/drawing/2014/main" id="{E3440E98-84DC-773C-3FCA-3A102E91DF4C}"/>
                </a:ext>
              </a:extLst>
            </p:cNvPr>
            <p:cNvGrpSpPr/>
            <p:nvPr/>
          </p:nvGrpSpPr>
          <p:grpSpPr>
            <a:xfrm>
              <a:off x="1912646" y="1316022"/>
              <a:ext cx="3929675" cy="528180"/>
              <a:chOff x="1180382" y="3344988"/>
              <a:chExt cx="2522298" cy="528180"/>
            </a:xfrm>
          </p:grpSpPr>
          <p:sp>
            <p:nvSpPr>
              <p:cNvPr id="10" name="四角形: 角を丸くする 9">
                <a:extLst>
                  <a:ext uri="{FF2B5EF4-FFF2-40B4-BE49-F238E27FC236}">
                    <a16:creationId xmlns:a16="http://schemas.microsoft.com/office/drawing/2014/main" id="{330C436B-764D-3472-61F6-A3E48282D778}"/>
                  </a:ext>
                </a:extLst>
              </p:cNvPr>
              <p:cNvSpPr/>
              <p:nvPr/>
            </p:nvSpPr>
            <p:spPr>
              <a:xfrm>
                <a:off x="1270883" y="3344988"/>
                <a:ext cx="2341298" cy="528180"/>
              </a:xfrm>
              <a:prstGeom prst="roundRect">
                <a:avLst/>
              </a:prstGeom>
              <a:solidFill>
                <a:schemeClr val="accent3">
                  <a:lumMod val="40000"/>
                  <a:lumOff val="6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843BB8B-649B-95C1-B819-49A371F5E005}"/>
                  </a:ext>
                </a:extLst>
              </p:cNvPr>
              <p:cNvSpPr txBox="1"/>
              <p:nvPr/>
            </p:nvSpPr>
            <p:spPr>
              <a:xfrm>
                <a:off x="1180382" y="3369774"/>
                <a:ext cx="2522298" cy="461665"/>
              </a:xfrm>
              <a:prstGeom prst="rect">
                <a:avLst/>
              </a:prstGeom>
              <a:noFill/>
            </p:spPr>
            <p:txBody>
              <a:bodyPr wrap="square" rtlCol="0">
                <a:spAutoFit/>
              </a:bodyPr>
              <a:lstStyle/>
              <a:p>
                <a:pPr algn="ctr"/>
                <a:r>
                  <a:rPr kumimoji="1" lang="en-US" altLang="ja-JP" sz="2400" dirty="0" err="1">
                    <a:latin typeface="Times New Roman" panose="02020603050405020304" pitchFamily="18" charset="0"/>
                    <a:cs typeface="Times New Roman" panose="02020603050405020304" pitchFamily="18" charset="0"/>
                  </a:rPr>
                  <a:t>CoefficientFunction</a:t>
                </a:r>
                <a:endParaRPr kumimoji="1" lang="en-US" altLang="ja-JP" sz="2400" dirty="0">
                  <a:latin typeface="Times New Roman" panose="02020603050405020304" pitchFamily="18" charset="0"/>
                  <a:cs typeface="Times New Roman" panose="02020603050405020304" pitchFamily="18" charset="0"/>
                </a:endParaRPr>
              </a:p>
            </p:txBody>
          </p:sp>
        </p:grpSp>
      </p:grpSp>
      <p:grpSp>
        <p:nvGrpSpPr>
          <p:cNvPr id="32" name="グループ化 31">
            <a:extLst>
              <a:ext uri="{FF2B5EF4-FFF2-40B4-BE49-F238E27FC236}">
                <a16:creationId xmlns:a16="http://schemas.microsoft.com/office/drawing/2014/main" id="{FD270631-E1A3-B3D6-B885-1C950093B89F}"/>
              </a:ext>
            </a:extLst>
          </p:cNvPr>
          <p:cNvGrpSpPr/>
          <p:nvPr/>
        </p:nvGrpSpPr>
        <p:grpSpPr>
          <a:xfrm>
            <a:off x="6225148" y="1159429"/>
            <a:ext cx="5906501" cy="5172105"/>
            <a:chOff x="6528568" y="1209562"/>
            <a:chExt cx="5906501" cy="5172105"/>
          </a:xfrm>
        </p:grpSpPr>
        <p:sp>
          <p:nvSpPr>
            <p:cNvPr id="31" name="四角形: 角を丸くする 30">
              <a:extLst>
                <a:ext uri="{FF2B5EF4-FFF2-40B4-BE49-F238E27FC236}">
                  <a16:creationId xmlns:a16="http://schemas.microsoft.com/office/drawing/2014/main" id="{7441F9AB-7359-008D-48CA-4B93F66A4E33}"/>
                </a:ext>
              </a:extLst>
            </p:cNvPr>
            <p:cNvSpPr/>
            <p:nvPr/>
          </p:nvSpPr>
          <p:spPr>
            <a:xfrm>
              <a:off x="6528568" y="1506056"/>
              <a:ext cx="5906501" cy="4875611"/>
            </a:xfrm>
            <a:prstGeom prst="roundRect">
              <a:avLst/>
            </a:prstGeom>
            <a:no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13" name="グループ化 12">
              <a:extLst>
                <a:ext uri="{FF2B5EF4-FFF2-40B4-BE49-F238E27FC236}">
                  <a16:creationId xmlns:a16="http://schemas.microsoft.com/office/drawing/2014/main" id="{81A4ECB9-AFC2-4149-F245-FBAACF93B2DB}"/>
                </a:ext>
              </a:extLst>
            </p:cNvPr>
            <p:cNvGrpSpPr/>
            <p:nvPr/>
          </p:nvGrpSpPr>
          <p:grpSpPr>
            <a:xfrm>
              <a:off x="7386190" y="1209562"/>
              <a:ext cx="3647682" cy="527273"/>
              <a:chOff x="1270883" y="3283217"/>
              <a:chExt cx="2341298" cy="324849"/>
            </a:xfrm>
          </p:grpSpPr>
          <p:sp>
            <p:nvSpPr>
              <p:cNvPr id="14" name="四角形: 角を丸くする 13">
                <a:extLst>
                  <a:ext uri="{FF2B5EF4-FFF2-40B4-BE49-F238E27FC236}">
                    <a16:creationId xmlns:a16="http://schemas.microsoft.com/office/drawing/2014/main" id="{DBFD2F16-428C-19CA-DAA3-1CD8C802466D}"/>
                  </a:ext>
                </a:extLst>
              </p:cNvPr>
              <p:cNvSpPr/>
              <p:nvPr/>
            </p:nvSpPr>
            <p:spPr>
              <a:xfrm>
                <a:off x="1270883" y="3283217"/>
                <a:ext cx="2341298" cy="324849"/>
              </a:xfrm>
              <a:prstGeom prst="roundRect">
                <a:avLst/>
              </a:prstGeom>
              <a:solidFill>
                <a:schemeClr val="accent3">
                  <a:lumMod val="40000"/>
                  <a:lumOff val="6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966AF47-E4E3-22F3-0E87-90D7FF04BB69}"/>
                  </a:ext>
                </a:extLst>
              </p:cNvPr>
              <p:cNvSpPr txBox="1"/>
              <p:nvPr/>
            </p:nvSpPr>
            <p:spPr>
              <a:xfrm>
                <a:off x="1425042" y="3304698"/>
                <a:ext cx="2033719" cy="284428"/>
              </a:xfrm>
              <a:prstGeom prst="rect">
                <a:avLst/>
              </a:prstGeom>
              <a:noFill/>
            </p:spPr>
            <p:txBody>
              <a:bodyPr wrap="square" rtlCol="0">
                <a:spAutoFit/>
              </a:bodyPr>
              <a:lstStyle/>
              <a:p>
                <a:pPr algn="ctr"/>
                <a:r>
                  <a:rPr kumimoji="1" lang="en-US" altLang="ja-JP" sz="2400" dirty="0" err="1">
                    <a:latin typeface="Times New Roman" panose="02020603050405020304" pitchFamily="18" charset="0"/>
                    <a:cs typeface="Times New Roman" panose="02020603050405020304" pitchFamily="18" charset="0"/>
                  </a:rPr>
                  <a:t>GridFunction</a:t>
                </a:r>
                <a:endParaRPr kumimoji="1" lang="en-US" altLang="ja-JP" sz="2400" dirty="0">
                  <a:latin typeface="Times New Roman" panose="02020603050405020304" pitchFamily="18" charset="0"/>
                  <a:cs typeface="Times New Roman" panose="02020603050405020304" pitchFamily="18" charset="0"/>
                </a:endParaRPr>
              </a:p>
            </p:txBody>
          </p:sp>
        </p:grpSp>
      </p:grpSp>
      <p:grpSp>
        <p:nvGrpSpPr>
          <p:cNvPr id="39" name="グループ化 38">
            <a:extLst>
              <a:ext uri="{FF2B5EF4-FFF2-40B4-BE49-F238E27FC236}">
                <a16:creationId xmlns:a16="http://schemas.microsoft.com/office/drawing/2014/main" id="{972E25CA-D03C-94F0-00E6-D6ECB61AD275}"/>
              </a:ext>
            </a:extLst>
          </p:cNvPr>
          <p:cNvGrpSpPr/>
          <p:nvPr/>
        </p:nvGrpSpPr>
        <p:grpSpPr>
          <a:xfrm>
            <a:off x="5899111" y="2029540"/>
            <a:ext cx="6289813" cy="4223437"/>
            <a:chOff x="5976177" y="2124724"/>
            <a:chExt cx="6289813" cy="4223437"/>
          </a:xfrm>
        </p:grpSpPr>
        <p:sp>
          <p:nvSpPr>
            <p:cNvPr id="38" name="四角形: 角を丸くする 37">
              <a:extLst>
                <a:ext uri="{FF2B5EF4-FFF2-40B4-BE49-F238E27FC236}">
                  <a16:creationId xmlns:a16="http://schemas.microsoft.com/office/drawing/2014/main" id="{DAC51C75-2168-1A2B-299D-908949F38C99}"/>
                </a:ext>
              </a:extLst>
            </p:cNvPr>
            <p:cNvSpPr/>
            <p:nvPr/>
          </p:nvSpPr>
          <p:spPr>
            <a:xfrm>
              <a:off x="6356586" y="2518834"/>
              <a:ext cx="5794536" cy="3570441"/>
            </a:xfrm>
            <a:prstGeom prst="roundRect">
              <a:avLst/>
            </a:prstGeom>
            <a:solidFill>
              <a:schemeClr val="accent1">
                <a:lumMod val="20000"/>
                <a:lumOff val="8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97CD17D6-C0F4-1411-058C-1383B1AE279D}"/>
                </a:ext>
              </a:extLst>
            </p:cNvPr>
            <p:cNvGrpSpPr/>
            <p:nvPr/>
          </p:nvGrpSpPr>
          <p:grpSpPr>
            <a:xfrm>
              <a:off x="5976177" y="2124724"/>
              <a:ext cx="6289813" cy="4223437"/>
              <a:chOff x="5766537" y="1907375"/>
              <a:chExt cx="7049888" cy="4456935"/>
            </a:xfrm>
          </p:grpSpPr>
          <p:pic>
            <p:nvPicPr>
              <p:cNvPr id="83" name="Image 1" descr="/home/claude/edge_element.png">
                <a:extLst>
                  <a:ext uri="{FF2B5EF4-FFF2-40B4-BE49-F238E27FC236}">
                    <a16:creationId xmlns:a16="http://schemas.microsoft.com/office/drawing/2014/main" id="{662F98F4-5508-3137-1268-6FDC420A9876}"/>
                  </a:ext>
                </a:extLst>
              </p:cNvPr>
              <p:cNvPicPr>
                <a:picLocks noChangeAspect="1"/>
              </p:cNvPicPr>
              <p:nvPr/>
            </p:nvPicPr>
            <p:blipFill>
              <a:blip r:embed="rId5"/>
              <a:stretch>
                <a:fillRect/>
              </a:stretch>
            </p:blipFill>
            <p:spPr>
              <a:xfrm>
                <a:off x="5771455" y="1907375"/>
                <a:ext cx="2722543" cy="2637464"/>
              </a:xfrm>
              <a:prstGeom prst="rect">
                <a:avLst/>
              </a:prstGeom>
            </p:spPr>
          </p:pic>
          <mc:AlternateContent xmlns:mc="http://schemas.openxmlformats.org/markup-compatibility/2006" xmlns:a14="http://schemas.microsoft.com/office/drawing/2010/main">
            <mc:Choice Requires="a14">
              <p:sp>
                <p:nvSpPr>
                  <p:cNvPr id="86" name="テキスト ボックス 85">
                    <a:extLst>
                      <a:ext uri="{FF2B5EF4-FFF2-40B4-BE49-F238E27FC236}">
                        <a16:creationId xmlns:a16="http://schemas.microsoft.com/office/drawing/2014/main" id="{4119CB5B-B7A8-050A-1E70-2C76336F22DA}"/>
                      </a:ext>
                    </a:extLst>
                  </p:cNvPr>
                  <p:cNvSpPr txBox="1"/>
                  <p:nvPr/>
                </p:nvSpPr>
                <p:spPr>
                  <a:xfrm>
                    <a:off x="7517477" y="2393984"/>
                    <a:ext cx="5116907" cy="1834875"/>
                  </a:xfrm>
                  <a:prstGeom prst="rect">
                    <a:avLst/>
                  </a:prstGeom>
                  <a:noFill/>
                </p:spPr>
                <p:txBody>
                  <a:bodyPr wrap="square" rtlCol="0">
                    <a:spAutoFit/>
                  </a:bodyPr>
                  <a:lstStyle/>
                  <a:p>
                    <a:r>
                      <a:rPr lang="en-US" altLang="ja-JP" sz="2200" dirty="0">
                        <a:latin typeface="Times" panose="02020603050405020304" pitchFamily="18" charset="0"/>
                        <a:cs typeface="Times" panose="02020603050405020304" pitchFamily="18" charset="0"/>
                      </a:rPr>
                      <a:t>Edge element (</a:t>
                    </a:r>
                    <a:r>
                      <a:rPr lang="en-US" altLang="ja-JP" sz="2200" dirty="0" err="1">
                        <a:latin typeface="Times" panose="02020603050405020304" pitchFamily="18" charset="0"/>
                        <a:cs typeface="Times" panose="02020603050405020304" pitchFamily="18" charset="0"/>
                      </a:rPr>
                      <a:t>Nédélec</a:t>
                    </a:r>
                    <a:r>
                      <a:rPr lang="en-US" altLang="ja-JP" sz="2200" dirty="0">
                        <a:latin typeface="Times" panose="02020603050405020304" pitchFamily="18" charset="0"/>
                        <a:cs typeface="Times" panose="02020603050405020304" pitchFamily="18" charset="0"/>
                      </a:rPr>
                      <a:t> element) </a:t>
                    </a:r>
                    <a:endParaRPr kumimoji="1" lang="en-US" altLang="ja-JP" sz="2200" dirty="0">
                      <a:latin typeface="Times" panose="02020603050405020304" pitchFamily="18" charset="0"/>
                      <a:cs typeface="Times" panose="02020603050405020304" pitchFamily="18" charset="0"/>
                    </a:endParaRPr>
                  </a:p>
                  <a:p>
                    <a:r>
                      <a:rPr kumimoji="1" lang="en-US" altLang="ja-JP" sz="2000" dirty="0">
                        <a:latin typeface="Times New Roman" panose="02020603050405020304" pitchFamily="18" charset="0"/>
                        <a:cs typeface="Times New Roman" panose="02020603050405020304" pitchFamily="18" charset="0"/>
                      </a:rPr>
                      <a:t>Expressed as </a:t>
                    </a:r>
                    <a:r>
                      <a:rPr kumimoji="1" lang="en-US" altLang="ja-JP" sz="2000" dirty="0" err="1">
                        <a:latin typeface="Times New Roman" panose="02020603050405020304" pitchFamily="18" charset="0"/>
                        <a:cs typeface="Times New Roman" panose="02020603050405020304" pitchFamily="18" charset="0"/>
                      </a:rPr>
                      <a:t>HCurl</a:t>
                    </a:r>
                    <a:r>
                      <a:rPr kumimoji="1" lang="en-US" altLang="ja-JP" sz="2000" dirty="0">
                        <a:latin typeface="Times New Roman" panose="02020603050405020304" pitchFamily="18" charset="0"/>
                        <a:cs typeface="Times New Roman" panose="02020603050405020304" pitchFamily="18" charset="0"/>
                      </a:rPr>
                      <a:t> in </a:t>
                    </a:r>
                    <a:r>
                      <a:rPr kumimoji="1" lang="en-US" altLang="ja-JP" sz="2000" dirty="0" err="1">
                        <a:latin typeface="Times New Roman" panose="02020603050405020304" pitchFamily="18" charset="0"/>
                        <a:cs typeface="Times New Roman" panose="02020603050405020304" pitchFamily="18" charset="0"/>
                      </a:rPr>
                      <a:t>NGSolve</a:t>
                    </a:r>
                    <a:endParaRPr kumimoji="1" lang="en-US" altLang="ja-JP" sz="2000" dirty="0">
                      <a:latin typeface="Times New Roman" panose="02020603050405020304" pitchFamily="18" charset="0"/>
                      <a:cs typeface="Times New Roman" panose="02020603050405020304" pitchFamily="18" charset="0"/>
                    </a:endParaRPr>
                  </a:p>
                  <a:p>
                    <a:endParaRPr kumimoji="1" lang="en-US" altLang="ja-JP" sz="2000" dirty="0"/>
                  </a:p>
                  <a:p>
                    <a:r>
                      <a:rPr kumimoji="1" lang="ja-JP" altLang="en-US" sz="2000" dirty="0">
                        <a:latin typeface="Times" panose="02020603050405020304" pitchFamily="18" charset="0"/>
                        <a:cs typeface="Times" panose="02020603050405020304" pitchFamily="18" charset="0"/>
                      </a:rPr>
                      <a:t>→</a:t>
                    </a:r>
                    <a:r>
                      <a:rPr kumimoji="1" lang="en-US" altLang="ja-JP" sz="2000" dirty="0">
                        <a:latin typeface="Times" panose="02020603050405020304" pitchFamily="18" charset="0"/>
                        <a:cs typeface="Times" panose="02020603050405020304" pitchFamily="18" charset="0"/>
                      </a:rPr>
                      <a:t>Projecting Magnetic vector potential </a:t>
                    </a:r>
                    <a14:m>
                      <m:oMath xmlns:m="http://schemas.openxmlformats.org/officeDocument/2006/math">
                        <m:acc>
                          <m:accPr>
                            <m:chr m:val="⃗"/>
                            <m:ctrlPr>
                              <a:rPr kumimoji="1" lang="ja-JP" altLang="en-US" sz="2000" i="1" smtClean="0">
                                <a:latin typeface="Cambria Math" panose="02040503050406030204" pitchFamily="18" charset="0"/>
                              </a:rPr>
                            </m:ctrlPr>
                          </m:accPr>
                          <m:e>
                            <m:r>
                              <a:rPr kumimoji="1" lang="en-US" altLang="ja-JP" sz="2000" b="0" i="1" smtClean="0">
                                <a:latin typeface="Cambria Math" panose="02040503050406030204" pitchFamily="18" charset="0"/>
                              </a:rPr>
                              <m:t>𝐴</m:t>
                            </m:r>
                          </m:e>
                        </m:acc>
                      </m:oMath>
                    </a14:m>
                    <a:r>
                      <a:rPr kumimoji="1" lang="en-US" altLang="ja-JP" sz="2000" dirty="0"/>
                      <a:t> </a:t>
                    </a:r>
                  </a:p>
                  <a:p>
                    <a:r>
                      <a:rPr kumimoji="1" lang="en-US" altLang="ja-JP" sz="2000" dirty="0"/>
                      <a:t>    </a:t>
                    </a:r>
                    <a:r>
                      <a:rPr kumimoji="1" lang="en-US" altLang="ja-JP" sz="2000" dirty="0">
                        <a:latin typeface="Times" panose="02020603050405020304" pitchFamily="18" charset="0"/>
                        <a:cs typeface="Times" panose="02020603050405020304" pitchFamily="18" charset="0"/>
                      </a:rPr>
                      <a:t>and</a:t>
                    </a:r>
                    <a:r>
                      <a:rPr kumimoji="1" lang="ja-JP" altLang="en-US" sz="2000" dirty="0">
                        <a:latin typeface="Times" panose="02020603050405020304" pitchFamily="18" charset="0"/>
                        <a:cs typeface="Times" panose="02020603050405020304" pitchFamily="18" charset="0"/>
                      </a:rPr>
                      <a:t> </a:t>
                    </a:r>
                    <a:r>
                      <a:rPr kumimoji="1" lang="en-US" altLang="ja-JP" sz="2000" dirty="0">
                        <a:latin typeface="Times" panose="02020603050405020304" pitchFamily="18" charset="0"/>
                        <a:cs typeface="Times" panose="02020603050405020304" pitchFamily="18" charset="0"/>
                      </a:rPr>
                      <a:t>electric</a:t>
                    </a:r>
                    <a:r>
                      <a:rPr kumimoji="1" lang="ja-JP" altLang="en-US" sz="2000" dirty="0">
                        <a:latin typeface="Times" panose="02020603050405020304" pitchFamily="18" charset="0"/>
                        <a:cs typeface="Times" panose="02020603050405020304" pitchFamily="18" charset="0"/>
                      </a:rPr>
                      <a:t> </a:t>
                    </a:r>
                    <a:r>
                      <a:rPr kumimoji="1" lang="en-US" altLang="ja-JP" sz="2000" dirty="0">
                        <a:latin typeface="Times" panose="02020603050405020304" pitchFamily="18" charset="0"/>
                        <a:cs typeface="Times" panose="02020603050405020304" pitchFamily="18" charset="0"/>
                      </a:rPr>
                      <a:t>vector</a:t>
                    </a:r>
                    <a:r>
                      <a:rPr kumimoji="1" lang="ja-JP" altLang="en-US" sz="2000" dirty="0">
                        <a:latin typeface="Times" panose="02020603050405020304" pitchFamily="18" charset="0"/>
                        <a:cs typeface="Times" panose="02020603050405020304" pitchFamily="18" charset="0"/>
                      </a:rPr>
                      <a:t> </a:t>
                    </a:r>
                    <a:r>
                      <a:rPr kumimoji="1" lang="en-US" altLang="ja-JP" sz="2000" dirty="0">
                        <a:latin typeface="Times" panose="02020603050405020304" pitchFamily="18" charset="0"/>
                        <a:cs typeface="Times" panose="02020603050405020304" pitchFamily="18" charset="0"/>
                      </a:rPr>
                      <a:t>potential </a:t>
                    </a:r>
                    <a14:m>
                      <m:oMath xmlns:m="http://schemas.openxmlformats.org/officeDocument/2006/math">
                        <m:acc>
                          <m:accPr>
                            <m:chr m:val="⃗"/>
                            <m:ctrlPr>
                              <a:rPr kumimoji="1" lang="ja-JP" altLang="en-US" sz="2000" i="1">
                                <a:latin typeface="Cambria Math" panose="02040503050406030204" pitchFamily="18" charset="0"/>
                              </a:rPr>
                            </m:ctrlPr>
                          </m:accPr>
                          <m:e>
                            <m:r>
                              <a:rPr kumimoji="1" lang="en-US" altLang="ja-JP" sz="2000" i="1">
                                <a:latin typeface="Cambria Math" panose="02040503050406030204" pitchFamily="18" charset="0"/>
                              </a:rPr>
                              <m:t>𝑇</m:t>
                            </m:r>
                          </m:e>
                        </m:acc>
                      </m:oMath>
                    </a14:m>
                    <a:endParaRPr kumimoji="1" lang="en-US" altLang="ja-JP" sz="2000" dirty="0">
                      <a:latin typeface="Times" panose="02020603050405020304" pitchFamily="18" charset="0"/>
                      <a:cs typeface="Times" panose="02020603050405020304" pitchFamily="18" charset="0"/>
                    </a:endParaRPr>
                  </a:p>
                </p:txBody>
              </p:sp>
            </mc:Choice>
            <mc:Fallback xmlns="">
              <p:sp>
                <p:nvSpPr>
                  <p:cNvPr id="86" name="テキスト ボックス 85">
                    <a:extLst>
                      <a:ext uri="{FF2B5EF4-FFF2-40B4-BE49-F238E27FC236}">
                        <a16:creationId xmlns:a16="http://schemas.microsoft.com/office/drawing/2014/main" id="{4119CB5B-B7A8-050A-1E70-2C76336F22DA}"/>
                      </a:ext>
                    </a:extLst>
                  </p:cNvPr>
                  <p:cNvSpPr txBox="1">
                    <a:spLocks noRot="1" noChangeAspect="1" noMove="1" noResize="1" noEditPoints="1" noAdjustHandles="1" noChangeArrowheads="1" noChangeShapeType="1" noTextEdit="1"/>
                  </p:cNvSpPr>
                  <p:nvPr/>
                </p:nvSpPr>
                <p:spPr>
                  <a:xfrm>
                    <a:off x="7517477" y="2393984"/>
                    <a:ext cx="5116907" cy="1834875"/>
                  </a:xfrm>
                  <a:prstGeom prst="rect">
                    <a:avLst/>
                  </a:prstGeom>
                  <a:blipFill>
                    <a:blip r:embed="rId6"/>
                    <a:stretch>
                      <a:fillRect l="-1736" t="-2456" r="-2537" b="-526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8" name="テキスト ボックス 87">
                    <a:extLst>
                      <a:ext uri="{FF2B5EF4-FFF2-40B4-BE49-F238E27FC236}">
                        <a16:creationId xmlns:a16="http://schemas.microsoft.com/office/drawing/2014/main" id="{22DD844F-0226-1936-6A52-CC44F830A9B4}"/>
                      </a:ext>
                    </a:extLst>
                  </p:cNvPr>
                  <p:cNvSpPr txBox="1"/>
                  <p:nvPr/>
                </p:nvSpPr>
                <p:spPr>
                  <a:xfrm>
                    <a:off x="7523732" y="4422911"/>
                    <a:ext cx="5292693" cy="1468535"/>
                  </a:xfrm>
                  <a:prstGeom prst="rect">
                    <a:avLst/>
                  </a:prstGeom>
                  <a:noFill/>
                </p:spPr>
                <p:txBody>
                  <a:bodyPr wrap="square" rtlCol="0">
                    <a:spAutoFit/>
                  </a:bodyPr>
                  <a:lstStyle/>
                  <a:p>
                    <a:r>
                      <a:rPr kumimoji="1" lang="en-US" altLang="ja-JP" sz="2200" dirty="0">
                        <a:latin typeface="Times" panose="02020603050405020304" pitchFamily="18" charset="0"/>
                        <a:cs typeface="Times" panose="02020603050405020304" pitchFamily="18" charset="0"/>
                      </a:rPr>
                      <a:t>Face element (</a:t>
                    </a:r>
                    <a:r>
                      <a:rPr kumimoji="1" lang="en-US" altLang="ja-JP" sz="2200" dirty="0" err="1">
                        <a:latin typeface="Times" panose="02020603050405020304" pitchFamily="18" charset="0"/>
                        <a:cs typeface="Times" panose="02020603050405020304" pitchFamily="18" charset="0"/>
                      </a:rPr>
                      <a:t>Raviart</a:t>
                    </a:r>
                    <a:r>
                      <a:rPr kumimoji="1" lang="en-US" altLang="ja-JP" sz="2200" dirty="0">
                        <a:latin typeface="Times" panose="02020603050405020304" pitchFamily="18" charset="0"/>
                        <a:cs typeface="Times" panose="02020603050405020304" pitchFamily="18" charset="0"/>
                      </a:rPr>
                      <a:t>-Thomas element)</a:t>
                    </a:r>
                  </a:p>
                  <a:p>
                    <a:r>
                      <a:rPr kumimoji="1" lang="en-US" altLang="ja-JP" sz="2000" dirty="0">
                        <a:latin typeface="Times New Roman" panose="02020603050405020304" pitchFamily="18" charset="0"/>
                        <a:cs typeface="Times New Roman" panose="02020603050405020304" pitchFamily="18" charset="0"/>
                      </a:rPr>
                      <a:t>Expressed as </a:t>
                    </a:r>
                    <a:r>
                      <a:rPr kumimoji="1" lang="en-US" altLang="ja-JP" sz="2000" dirty="0" err="1">
                        <a:latin typeface="Times New Roman" panose="02020603050405020304" pitchFamily="18" charset="0"/>
                        <a:cs typeface="Times New Roman" panose="02020603050405020304" pitchFamily="18" charset="0"/>
                      </a:rPr>
                      <a:t>HDiv</a:t>
                    </a:r>
                    <a:r>
                      <a:rPr kumimoji="1" lang="en-US" altLang="ja-JP" sz="2000" dirty="0">
                        <a:latin typeface="Times New Roman" panose="02020603050405020304" pitchFamily="18" charset="0"/>
                        <a:cs typeface="Times New Roman" panose="02020603050405020304" pitchFamily="18" charset="0"/>
                      </a:rPr>
                      <a:t> in </a:t>
                    </a:r>
                    <a:r>
                      <a:rPr kumimoji="1" lang="en-US" altLang="ja-JP" sz="2000" dirty="0" err="1">
                        <a:latin typeface="Times New Roman" panose="02020603050405020304" pitchFamily="18" charset="0"/>
                        <a:cs typeface="Times New Roman" panose="02020603050405020304" pitchFamily="18" charset="0"/>
                      </a:rPr>
                      <a:t>NGSolve</a:t>
                    </a:r>
                    <a:endParaRPr kumimoji="1" lang="en-US" altLang="ja-JP" sz="2000" dirty="0">
                      <a:latin typeface="Times New Roman" panose="02020603050405020304" pitchFamily="18" charset="0"/>
                      <a:cs typeface="Times New Roman" panose="02020603050405020304" pitchFamily="18" charset="0"/>
                    </a:endParaRPr>
                  </a:p>
                  <a:p>
                    <a:endParaRPr kumimoji="1" lang="en-US" altLang="ja-JP" sz="2000" dirty="0">
                      <a:latin typeface="Times New Roman" panose="02020603050405020304" pitchFamily="18" charset="0"/>
                      <a:cs typeface="Times New Roman" panose="02020603050405020304" pitchFamily="18" charset="0"/>
                    </a:endParaRPr>
                  </a:p>
                  <a:p>
                    <a:r>
                      <a:rPr kumimoji="1" lang="ja-JP" altLang="en-US" sz="2000" dirty="0">
                        <a:latin typeface="Times" panose="02020603050405020304" pitchFamily="18" charset="0"/>
                        <a:cs typeface="Times" panose="02020603050405020304" pitchFamily="18" charset="0"/>
                      </a:rPr>
                      <a:t>→</a:t>
                    </a:r>
                    <a:r>
                      <a:rPr lang="en-US" altLang="ja-JP" sz="2000" dirty="0">
                        <a:latin typeface="Times" panose="02020603050405020304" pitchFamily="18" charset="0"/>
                        <a:cs typeface="Times" panose="02020603050405020304" pitchFamily="18" charset="0"/>
                      </a:rPr>
                      <a:t>Projecting magnetic flux density </a:t>
                    </a:r>
                    <a14:m>
                      <m:oMath xmlns:m="http://schemas.openxmlformats.org/officeDocument/2006/math">
                        <m:acc>
                          <m:accPr>
                            <m:chr m:val="⃗"/>
                            <m:ctrlPr>
                              <a:rPr kumimoji="1" lang="ja-JP" altLang="en-US" sz="2000" i="1" smtClean="0">
                                <a:latin typeface="Cambria Math" panose="02040503050406030204" pitchFamily="18" charset="0"/>
                                <a:cs typeface="Times New Roman" panose="02020603050405020304" pitchFamily="18" charset="0"/>
                              </a:rPr>
                            </m:ctrlPr>
                          </m:accPr>
                          <m:e>
                            <m:r>
                              <a:rPr kumimoji="1" lang="en-US" altLang="ja-JP" sz="2000" b="0" i="1" smtClean="0">
                                <a:latin typeface="Cambria Math" panose="02040503050406030204" pitchFamily="18" charset="0"/>
                                <a:cs typeface="Times New Roman" panose="02020603050405020304" pitchFamily="18" charset="0"/>
                              </a:rPr>
                              <m:t>𝐵</m:t>
                            </m:r>
                          </m:e>
                        </m:acc>
                      </m:oMath>
                    </a14:m>
                    <a:endParaRPr kumimoji="1" lang="en-US" altLang="ja-JP" sz="2000" dirty="0">
                      <a:latin typeface="Times" panose="02020603050405020304" pitchFamily="18" charset="0"/>
                      <a:cs typeface="Times" panose="02020603050405020304" pitchFamily="18" charset="0"/>
                    </a:endParaRPr>
                  </a:p>
                </p:txBody>
              </p:sp>
            </mc:Choice>
            <mc:Fallback xmlns="">
              <p:sp>
                <p:nvSpPr>
                  <p:cNvPr id="88" name="テキスト ボックス 87">
                    <a:extLst>
                      <a:ext uri="{FF2B5EF4-FFF2-40B4-BE49-F238E27FC236}">
                        <a16:creationId xmlns:a16="http://schemas.microsoft.com/office/drawing/2014/main" id="{22DD844F-0226-1936-6A52-CC44F830A9B4}"/>
                      </a:ext>
                    </a:extLst>
                  </p:cNvPr>
                  <p:cNvSpPr txBox="1">
                    <a:spLocks noRot="1" noChangeAspect="1" noMove="1" noResize="1" noEditPoints="1" noAdjustHandles="1" noChangeArrowheads="1" noChangeShapeType="1" noTextEdit="1"/>
                  </p:cNvSpPr>
                  <p:nvPr/>
                </p:nvSpPr>
                <p:spPr>
                  <a:xfrm>
                    <a:off x="7523732" y="4422911"/>
                    <a:ext cx="5292693" cy="1468535"/>
                  </a:xfrm>
                  <a:prstGeom prst="rect">
                    <a:avLst/>
                  </a:prstGeom>
                  <a:blipFill>
                    <a:blip r:embed="rId7"/>
                    <a:stretch>
                      <a:fillRect l="-1677" t="-3070" r="-387" b="-7018"/>
                    </a:stretch>
                  </a:blipFill>
                </p:spPr>
                <p:txBody>
                  <a:bodyPr/>
                  <a:lstStyle/>
                  <a:p>
                    <a:r>
                      <a:rPr lang="ja-JP" altLang="en-US">
                        <a:noFill/>
                      </a:rPr>
                      <a:t> </a:t>
                    </a:r>
                  </a:p>
                </p:txBody>
              </p:sp>
            </mc:Fallback>
          </mc:AlternateContent>
          <p:pic>
            <p:nvPicPr>
              <p:cNvPr id="84" name="Image 2" descr="/home/claude/face_element.png">
                <a:extLst>
                  <a:ext uri="{FF2B5EF4-FFF2-40B4-BE49-F238E27FC236}">
                    <a16:creationId xmlns:a16="http://schemas.microsoft.com/office/drawing/2014/main" id="{47331A6B-E2E2-ACD8-DDBA-2D380EC03CF6}"/>
                  </a:ext>
                </a:extLst>
              </p:cNvPr>
              <p:cNvPicPr>
                <a:picLocks noChangeAspect="1"/>
              </p:cNvPicPr>
              <p:nvPr/>
            </p:nvPicPr>
            <p: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5766537" y="3726845"/>
                <a:ext cx="2722543" cy="2637465"/>
              </a:xfrm>
              <a:prstGeom prst="rect">
                <a:avLst/>
              </a:prstGeom>
            </p:spPr>
          </p:pic>
        </p:grpSp>
      </p:grpSp>
      <p:sp>
        <p:nvSpPr>
          <p:cNvPr id="23" name="テキスト ボックス 22">
            <a:extLst>
              <a:ext uri="{FF2B5EF4-FFF2-40B4-BE49-F238E27FC236}">
                <a16:creationId xmlns:a16="http://schemas.microsoft.com/office/drawing/2014/main" id="{89888E75-574D-995C-514C-33136560D6D4}"/>
              </a:ext>
            </a:extLst>
          </p:cNvPr>
          <p:cNvSpPr txBox="1"/>
          <p:nvPr/>
        </p:nvSpPr>
        <p:spPr>
          <a:xfrm>
            <a:off x="829131" y="2899158"/>
            <a:ext cx="3829288" cy="769441"/>
          </a:xfrm>
          <a:prstGeom prst="rect">
            <a:avLst/>
          </a:prstGeom>
          <a:noFill/>
        </p:spPr>
        <p:txBody>
          <a:bodyPr wrap="square" rtlCol="0">
            <a:spAutoFit/>
          </a:bodyPr>
          <a:lstStyle/>
          <a:p>
            <a:pPr algn="ctr"/>
            <a:r>
              <a:rPr kumimoji="1" lang="en-US" altLang="ja-JP" sz="2200" dirty="0">
                <a:latin typeface="Times" panose="02020603050405020304" pitchFamily="18" charset="0"/>
                <a:cs typeface="Times" panose="02020603050405020304" pitchFamily="18" charset="0"/>
              </a:rPr>
              <a:t>Formula before evaluation based on coordinates</a:t>
            </a:r>
            <a:endParaRPr kumimoji="1" lang="ja-JP" altLang="en-US" sz="2200" dirty="0">
              <a:latin typeface="Times" panose="02020603050405020304" pitchFamily="18" charset="0"/>
              <a:cs typeface="Times" panose="02020603050405020304" pitchFamily="18" charset="0"/>
            </a:endParaRPr>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70A6E2E2-7F6C-7D9F-C2D2-EE36265BEE10}"/>
                  </a:ext>
                </a:extLst>
              </p:cNvPr>
              <p:cNvSpPr txBox="1"/>
              <p:nvPr/>
            </p:nvSpPr>
            <p:spPr>
              <a:xfrm>
                <a:off x="619052" y="3775719"/>
                <a:ext cx="4166274" cy="17639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sz="2800" b="1" i="1" smtClean="0">
                              <a:latin typeface="Cambria Math" panose="02040503050406030204" pitchFamily="18" charset="0"/>
                            </a:rPr>
                          </m:ctrlPr>
                        </m:accPr>
                        <m:e>
                          <m:r>
                            <a:rPr kumimoji="1" lang="en-US" altLang="ja-JP" sz="2800" b="1" i="1" smtClean="0">
                              <a:latin typeface="Cambria Math" panose="02040503050406030204" pitchFamily="18" charset="0"/>
                            </a:rPr>
                            <m:t>𝑩</m:t>
                          </m:r>
                        </m:e>
                      </m:acc>
                      <m:d>
                        <m:dPr>
                          <m:ctrlPr>
                            <a:rPr kumimoji="1" lang="en-US" altLang="ja-JP" sz="2800" b="0" i="1" smtClean="0">
                              <a:latin typeface="Cambria Math" panose="02040503050406030204" pitchFamily="18" charset="0"/>
                            </a:rPr>
                          </m:ctrlPr>
                        </m:dPr>
                        <m:e>
                          <m:acc>
                            <m:accPr>
                              <m:chr m:val="⃗"/>
                              <m:ctrlPr>
                                <a:rPr kumimoji="1" lang="en-US" altLang="ja-JP" sz="2800" b="0" i="1" smtClean="0">
                                  <a:latin typeface="Cambria Math" panose="02040503050406030204" pitchFamily="18" charset="0"/>
                                </a:rPr>
                              </m:ctrlPr>
                            </m:accPr>
                            <m:e>
                              <m:r>
                                <a:rPr kumimoji="1" lang="en-US" altLang="ja-JP" sz="2800" b="1" i="1" smtClean="0">
                                  <a:latin typeface="Cambria Math" panose="02040503050406030204" pitchFamily="18" charset="0"/>
                                </a:rPr>
                                <m:t>𝒓</m:t>
                              </m:r>
                            </m:e>
                          </m:acc>
                        </m:e>
                      </m:d>
                      <m:r>
                        <a:rPr kumimoji="1" lang="en-US" altLang="ja-JP" sz="2800" b="0" i="1" smtClean="0">
                          <a:latin typeface="Cambria Math" panose="02040503050406030204" pitchFamily="18" charset="0"/>
                        </a:rPr>
                        <m:t>=</m:t>
                      </m:r>
                      <m:f>
                        <m:fPr>
                          <m:ctrlPr>
                            <a:rPr kumimoji="1" lang="en-US" altLang="ja-JP" sz="2800" b="0" i="1" smtClean="0">
                              <a:latin typeface="Cambria Math" panose="02040503050406030204" pitchFamily="18" charset="0"/>
                            </a:rPr>
                          </m:ctrlPr>
                        </m:fPr>
                        <m:num>
                          <m:sSub>
                            <m:sSubPr>
                              <m:ctrlPr>
                                <a:rPr kumimoji="1" lang="en-US" altLang="ja-JP" sz="2800" b="0" i="1" smtClean="0">
                                  <a:latin typeface="Cambria Math" panose="02040503050406030204" pitchFamily="18" charset="0"/>
                                </a:rPr>
                              </m:ctrlPr>
                            </m:sSubPr>
                            <m:e>
                              <m:r>
                                <a:rPr kumimoji="1" lang="ja-JP" altLang="en-US" sz="2800" b="0" i="1" smtClean="0">
                                  <a:latin typeface="Cambria Math" panose="02040503050406030204" pitchFamily="18" charset="0"/>
                                </a:rPr>
                                <m:t>𝜇</m:t>
                              </m:r>
                            </m:e>
                            <m:sub>
                              <m:r>
                                <a:rPr kumimoji="1" lang="en-US" altLang="ja-JP" sz="2800" b="0" i="1" smtClean="0">
                                  <a:latin typeface="Cambria Math" panose="02040503050406030204" pitchFamily="18" charset="0"/>
                                </a:rPr>
                                <m:t>0</m:t>
                              </m:r>
                            </m:sub>
                          </m:sSub>
                        </m:num>
                        <m:den>
                          <m:r>
                            <a:rPr kumimoji="1" lang="en-US" altLang="ja-JP" sz="2800" b="0" i="1" smtClean="0">
                              <a:latin typeface="Cambria Math" panose="02040503050406030204" pitchFamily="18" charset="0"/>
                            </a:rPr>
                            <m:t>4</m:t>
                          </m:r>
                          <m:r>
                            <a:rPr kumimoji="1" lang="ja-JP" altLang="en-US" sz="2800" b="0" i="1" smtClean="0">
                              <a:latin typeface="Cambria Math" panose="02040503050406030204" pitchFamily="18" charset="0"/>
                            </a:rPr>
                            <m:t>𝜋</m:t>
                          </m:r>
                        </m:den>
                      </m:f>
                      <m:nary>
                        <m:naryPr>
                          <m:ctrlPr>
                            <a:rPr kumimoji="1" lang="en-US" altLang="ja-JP" sz="2800" b="0" i="1" smtClean="0">
                              <a:latin typeface="Cambria Math" panose="02040503050406030204" pitchFamily="18" charset="0"/>
                            </a:rPr>
                          </m:ctrlPr>
                        </m:naryPr>
                        <m:sub>
                          <m:r>
                            <m:rPr>
                              <m:brk m:alnAt="23"/>
                            </m:rPr>
                            <a:rPr kumimoji="1" lang="en-US" altLang="ja-JP" sz="2800" b="0" i="1" smtClean="0">
                              <a:latin typeface="Cambria Math" panose="02040503050406030204" pitchFamily="18" charset="0"/>
                            </a:rPr>
                            <m:t>𝑉</m:t>
                          </m:r>
                        </m:sub>
                        <m:sup/>
                        <m:e>
                          <m:f>
                            <m:fPr>
                              <m:ctrlPr>
                                <a:rPr kumimoji="1" lang="en-US" altLang="ja-JP" sz="2800" b="0" i="1" smtClean="0">
                                  <a:latin typeface="Cambria Math" panose="02040503050406030204" pitchFamily="18" charset="0"/>
                                </a:rPr>
                              </m:ctrlPr>
                            </m:fPr>
                            <m:num>
                              <m:acc>
                                <m:accPr>
                                  <m:chr m:val="⃗"/>
                                  <m:ctrlPr>
                                    <a:rPr kumimoji="1" lang="en-US" altLang="ja-JP" sz="2800" b="0" i="1" smtClean="0">
                                      <a:latin typeface="Cambria Math" panose="02040503050406030204" pitchFamily="18" charset="0"/>
                                    </a:rPr>
                                  </m:ctrlPr>
                                </m:accPr>
                                <m:e>
                                  <m:r>
                                    <a:rPr kumimoji="1" lang="en-US" altLang="ja-JP" sz="2800" b="0" i="1" smtClean="0">
                                      <a:latin typeface="Cambria Math" panose="02040503050406030204" pitchFamily="18" charset="0"/>
                                    </a:rPr>
                                    <m:t>𝐽</m:t>
                                  </m:r>
                                </m:e>
                              </m:acc>
                              <m:r>
                                <a:rPr kumimoji="1" lang="en-US" altLang="ja-JP" sz="2800" b="0" i="1" smtClean="0">
                                  <a:latin typeface="Cambria Math" panose="02040503050406030204" pitchFamily="18" charset="0"/>
                                </a:rPr>
                                <m:t>(</m:t>
                              </m:r>
                              <m:acc>
                                <m:accPr>
                                  <m:chr m:val="⃗"/>
                                  <m:ctrlPr>
                                    <a:rPr kumimoji="1" lang="en-US" altLang="ja-JP" sz="2800" b="0" i="1" smtClean="0">
                                      <a:latin typeface="Cambria Math" panose="02040503050406030204" pitchFamily="18" charset="0"/>
                                    </a:rPr>
                                  </m:ctrlPr>
                                </m:accPr>
                                <m:e>
                                  <m:sSup>
                                    <m:sSupPr>
                                      <m:ctrlPr>
                                        <a:rPr kumimoji="1" lang="en-US" altLang="ja-JP" sz="2800" b="0" i="1" smtClean="0">
                                          <a:latin typeface="Cambria Math" panose="02040503050406030204" pitchFamily="18" charset="0"/>
                                        </a:rPr>
                                      </m:ctrlPr>
                                    </m:sSupPr>
                                    <m:e>
                                      <m:r>
                                        <a:rPr kumimoji="1" lang="en-US" altLang="ja-JP" sz="2800" b="1" i="1" smtClean="0">
                                          <a:latin typeface="Cambria Math" panose="02040503050406030204" pitchFamily="18" charset="0"/>
                                        </a:rPr>
                                        <m:t>𝒓</m:t>
                                      </m:r>
                                    </m:e>
                                    <m:sup>
                                      <m:r>
                                        <a:rPr kumimoji="1" lang="en-US" altLang="ja-JP" sz="2800" b="0" i="1" smtClean="0">
                                          <a:latin typeface="Cambria Math" panose="02040503050406030204" pitchFamily="18" charset="0"/>
                                        </a:rPr>
                                        <m:t>′</m:t>
                                      </m:r>
                                    </m:sup>
                                  </m:sSup>
                                </m:e>
                              </m:acc>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ea typeface="Cambria Math" panose="02040503050406030204" pitchFamily="18" charset="0"/>
                                </a:rPr>
                                <m:t>×(</m:t>
                              </m:r>
                              <m:acc>
                                <m:accPr>
                                  <m:chr m:val="⃗"/>
                                  <m:ctrlPr>
                                    <a:rPr kumimoji="1" lang="en-US" altLang="ja-JP" sz="2800" b="0" i="1" smtClean="0">
                                      <a:latin typeface="Cambria Math" panose="02040503050406030204" pitchFamily="18" charset="0"/>
                                      <a:ea typeface="Cambria Math" panose="02040503050406030204" pitchFamily="18" charset="0"/>
                                    </a:rPr>
                                  </m:ctrlPr>
                                </m:accPr>
                                <m:e>
                                  <m:r>
                                    <a:rPr kumimoji="1" lang="en-US" altLang="ja-JP" sz="2800" b="1" i="1" smtClean="0">
                                      <a:latin typeface="Cambria Math" panose="02040503050406030204" pitchFamily="18" charset="0"/>
                                      <a:ea typeface="Cambria Math" panose="02040503050406030204" pitchFamily="18" charset="0"/>
                                    </a:rPr>
                                    <m:t>𝒓</m:t>
                                  </m:r>
                                </m:e>
                              </m:acc>
                              <m:r>
                                <a:rPr kumimoji="1" lang="en-US" altLang="ja-JP" sz="2800" b="0" i="1" smtClean="0">
                                  <a:latin typeface="Cambria Math" panose="02040503050406030204" pitchFamily="18" charset="0"/>
                                </a:rPr>
                                <m:t>−</m:t>
                              </m:r>
                              <m:acc>
                                <m:accPr>
                                  <m:chr m:val="⃗"/>
                                  <m:ctrlPr>
                                    <a:rPr kumimoji="1" lang="en-US" altLang="ja-JP" sz="2800" i="1">
                                      <a:latin typeface="Cambria Math" panose="02040503050406030204" pitchFamily="18" charset="0"/>
                                    </a:rPr>
                                  </m:ctrlPr>
                                </m:accPr>
                                <m:e>
                                  <m:sSup>
                                    <m:sSupPr>
                                      <m:ctrlPr>
                                        <a:rPr kumimoji="1" lang="en-US" altLang="ja-JP" sz="2800" i="1">
                                          <a:latin typeface="Cambria Math" panose="02040503050406030204" pitchFamily="18" charset="0"/>
                                        </a:rPr>
                                      </m:ctrlPr>
                                    </m:sSupPr>
                                    <m:e>
                                      <m:r>
                                        <a:rPr kumimoji="1" lang="en-US" altLang="ja-JP" sz="2800" b="1" i="1">
                                          <a:latin typeface="Cambria Math" panose="02040503050406030204" pitchFamily="18" charset="0"/>
                                        </a:rPr>
                                        <m:t>𝒓</m:t>
                                      </m:r>
                                    </m:e>
                                    <m:sup>
                                      <m:r>
                                        <a:rPr kumimoji="1" lang="en-US" altLang="ja-JP" sz="2800" i="1">
                                          <a:latin typeface="Cambria Math" panose="02040503050406030204" pitchFamily="18" charset="0"/>
                                        </a:rPr>
                                        <m:t>′</m:t>
                                      </m:r>
                                    </m:sup>
                                  </m:sSup>
                                </m:e>
                              </m:acc>
                              <m:r>
                                <a:rPr kumimoji="1" lang="en-US" altLang="ja-JP" sz="2800" b="0" i="1" smtClean="0">
                                  <a:latin typeface="Cambria Math" panose="02040503050406030204" pitchFamily="18" charset="0"/>
                                  <a:ea typeface="Cambria Math" panose="02040503050406030204" pitchFamily="18" charset="0"/>
                                </a:rPr>
                                <m:t>)</m:t>
                              </m:r>
                            </m:num>
                            <m:den>
                              <m:sSup>
                                <m:sSupPr>
                                  <m:ctrlPr>
                                    <a:rPr kumimoji="1" lang="en-US" altLang="ja-JP" sz="2800" b="0" i="1" smtClean="0">
                                      <a:latin typeface="Cambria Math" panose="02040503050406030204" pitchFamily="18" charset="0"/>
                                    </a:rPr>
                                  </m:ctrlPr>
                                </m:sSupPr>
                                <m:e>
                                  <m:d>
                                    <m:dPr>
                                      <m:begChr m:val="|"/>
                                      <m:endChr m:val="|"/>
                                      <m:ctrlPr>
                                        <a:rPr kumimoji="1" lang="en-US" altLang="ja-JP" sz="2800" b="0" i="1" smtClean="0">
                                          <a:latin typeface="Cambria Math" panose="02040503050406030204" pitchFamily="18" charset="0"/>
                                        </a:rPr>
                                      </m:ctrlPr>
                                    </m:dPr>
                                    <m:e>
                                      <m:acc>
                                        <m:accPr>
                                          <m:chr m:val="⃗"/>
                                          <m:ctrlPr>
                                            <a:rPr kumimoji="1" lang="en-US" altLang="ja-JP" sz="2800" i="1">
                                              <a:latin typeface="Cambria Math" panose="02040503050406030204" pitchFamily="18" charset="0"/>
                                              <a:ea typeface="Cambria Math" panose="02040503050406030204" pitchFamily="18" charset="0"/>
                                            </a:rPr>
                                          </m:ctrlPr>
                                        </m:accPr>
                                        <m:e>
                                          <m:r>
                                            <a:rPr kumimoji="1" lang="en-US" altLang="ja-JP" sz="2800" b="1" i="1">
                                              <a:latin typeface="Cambria Math" panose="02040503050406030204" pitchFamily="18" charset="0"/>
                                              <a:ea typeface="Cambria Math" panose="02040503050406030204" pitchFamily="18" charset="0"/>
                                            </a:rPr>
                                            <m:t>𝒓</m:t>
                                          </m:r>
                                        </m:e>
                                      </m:acc>
                                      <m:r>
                                        <a:rPr kumimoji="1" lang="en-US" altLang="ja-JP" sz="2800" i="1">
                                          <a:latin typeface="Cambria Math" panose="02040503050406030204" pitchFamily="18" charset="0"/>
                                        </a:rPr>
                                        <m:t>−</m:t>
                                      </m:r>
                                      <m:acc>
                                        <m:accPr>
                                          <m:chr m:val="⃗"/>
                                          <m:ctrlPr>
                                            <a:rPr kumimoji="1" lang="en-US" altLang="ja-JP" sz="2800" i="1">
                                              <a:latin typeface="Cambria Math" panose="02040503050406030204" pitchFamily="18" charset="0"/>
                                            </a:rPr>
                                          </m:ctrlPr>
                                        </m:accPr>
                                        <m:e>
                                          <m:sSup>
                                            <m:sSupPr>
                                              <m:ctrlPr>
                                                <a:rPr kumimoji="1" lang="en-US" altLang="ja-JP" sz="2800" i="1">
                                                  <a:latin typeface="Cambria Math" panose="02040503050406030204" pitchFamily="18" charset="0"/>
                                                </a:rPr>
                                              </m:ctrlPr>
                                            </m:sSupPr>
                                            <m:e>
                                              <m:r>
                                                <a:rPr kumimoji="1" lang="en-US" altLang="ja-JP" sz="2800" b="1" i="1">
                                                  <a:latin typeface="Cambria Math" panose="02040503050406030204" pitchFamily="18" charset="0"/>
                                                </a:rPr>
                                                <m:t>𝒓</m:t>
                                              </m:r>
                                            </m:e>
                                            <m:sup>
                                              <m:r>
                                                <a:rPr kumimoji="1" lang="en-US" altLang="ja-JP" sz="2800" i="1">
                                                  <a:latin typeface="Cambria Math" panose="02040503050406030204" pitchFamily="18" charset="0"/>
                                                </a:rPr>
                                                <m:t>′</m:t>
                                              </m:r>
                                            </m:sup>
                                          </m:sSup>
                                        </m:e>
                                      </m:acc>
                                    </m:e>
                                  </m:d>
                                </m:e>
                                <m:sup>
                                  <m:r>
                                    <a:rPr kumimoji="1" lang="en-US" altLang="ja-JP" sz="2800" b="0" i="1" smtClean="0">
                                      <a:latin typeface="Cambria Math" panose="02040503050406030204" pitchFamily="18" charset="0"/>
                                    </a:rPr>
                                    <m:t>3</m:t>
                                  </m:r>
                                </m:sup>
                              </m:sSup>
                            </m:den>
                          </m:f>
                          <m:r>
                            <a:rPr kumimoji="1" lang="en-US" altLang="ja-JP" sz="2800" b="0" i="1" smtClean="0">
                              <a:latin typeface="Cambria Math" panose="02040503050406030204" pitchFamily="18" charset="0"/>
                            </a:rPr>
                            <m:t>𝑑𝑙</m:t>
                          </m:r>
                        </m:e>
                      </m:nary>
                    </m:oMath>
                  </m:oMathPara>
                </a14:m>
                <a:endParaRPr kumimoji="1" lang="ja-JP" altLang="en-US" sz="2800" dirty="0"/>
              </a:p>
            </p:txBody>
          </p:sp>
        </mc:Choice>
        <mc:Fallback xmlns="">
          <p:sp>
            <p:nvSpPr>
              <p:cNvPr id="24" name="テキスト ボックス 23">
                <a:extLst>
                  <a:ext uri="{FF2B5EF4-FFF2-40B4-BE49-F238E27FC236}">
                    <a16:creationId xmlns:a16="http://schemas.microsoft.com/office/drawing/2014/main" id="{70A6E2E2-7F6C-7D9F-C2D2-EE36265BEE10}"/>
                  </a:ext>
                </a:extLst>
              </p:cNvPr>
              <p:cNvSpPr txBox="1">
                <a:spLocks noRot="1" noChangeAspect="1" noMove="1" noResize="1" noEditPoints="1" noAdjustHandles="1" noChangeArrowheads="1" noChangeShapeType="1" noTextEdit="1"/>
              </p:cNvSpPr>
              <p:nvPr/>
            </p:nvSpPr>
            <p:spPr>
              <a:xfrm>
                <a:off x="619052" y="3775719"/>
                <a:ext cx="4166274" cy="1763944"/>
              </a:xfrm>
              <a:prstGeom prst="rect">
                <a:avLst/>
              </a:prstGeom>
              <a:blipFill>
                <a:blip r:embed="rId10"/>
                <a:stretch>
                  <a:fillRect l="-732" r="-1611"/>
                </a:stretch>
              </a:blipFill>
            </p:spPr>
            <p:txBody>
              <a:bodyPr/>
              <a:lstStyle/>
              <a:p>
                <a:r>
                  <a:rPr lang="ja-JP" altLang="en-US">
                    <a:noFill/>
                  </a:rPr>
                  <a:t> </a:t>
                </a:r>
              </a:p>
            </p:txBody>
          </p:sp>
        </mc:Fallback>
      </mc:AlternateContent>
      <p:sp>
        <p:nvSpPr>
          <p:cNvPr id="26" name="フリーフォーム: 図形 25">
            <a:extLst>
              <a:ext uri="{FF2B5EF4-FFF2-40B4-BE49-F238E27FC236}">
                <a16:creationId xmlns:a16="http://schemas.microsoft.com/office/drawing/2014/main" id="{392EB5E9-250F-16F7-DAE8-8D757D01D3F0}"/>
              </a:ext>
            </a:extLst>
          </p:cNvPr>
          <p:cNvSpPr/>
          <p:nvPr/>
        </p:nvSpPr>
        <p:spPr>
          <a:xfrm>
            <a:off x="3631507" y="5252477"/>
            <a:ext cx="2563294" cy="753406"/>
          </a:xfrm>
          <a:custGeom>
            <a:avLst/>
            <a:gdLst>
              <a:gd name="csX0" fmla="*/ 0 w 2520462"/>
              <a:gd name="csY0" fmla="*/ 539262 h 1325978"/>
              <a:gd name="csX1" fmla="*/ 93785 w 2520462"/>
              <a:gd name="csY1" fmla="*/ 961292 h 1325978"/>
              <a:gd name="csX2" fmla="*/ 386862 w 2520462"/>
              <a:gd name="csY2" fmla="*/ 1219200 h 1325978"/>
              <a:gd name="csX3" fmla="*/ 773723 w 2520462"/>
              <a:gd name="csY3" fmla="*/ 1324708 h 1325978"/>
              <a:gd name="csX4" fmla="*/ 1148862 w 2520462"/>
              <a:gd name="csY4" fmla="*/ 1266092 h 1325978"/>
              <a:gd name="csX5" fmla="*/ 1453662 w 2520462"/>
              <a:gd name="csY5" fmla="*/ 1101969 h 1325978"/>
              <a:gd name="csX6" fmla="*/ 1652954 w 2520462"/>
              <a:gd name="csY6" fmla="*/ 926123 h 1325978"/>
              <a:gd name="csX7" fmla="*/ 1840523 w 2520462"/>
              <a:gd name="csY7" fmla="*/ 762000 h 1325978"/>
              <a:gd name="csX8" fmla="*/ 2192216 w 2520462"/>
              <a:gd name="csY8" fmla="*/ 363415 h 1325978"/>
              <a:gd name="csX9" fmla="*/ 2368062 w 2520462"/>
              <a:gd name="csY9" fmla="*/ 164123 h 1325978"/>
              <a:gd name="csX10" fmla="*/ 2520462 w 2520462"/>
              <a:gd name="csY10" fmla="*/ 0 h 13259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520462" h="1325978">
                <a:moveTo>
                  <a:pt x="0" y="539262"/>
                </a:moveTo>
                <a:cubicBezTo>
                  <a:pt x="14654" y="693615"/>
                  <a:pt x="29308" y="847969"/>
                  <a:pt x="93785" y="961292"/>
                </a:cubicBezTo>
                <a:cubicBezTo>
                  <a:pt x="158262" y="1074615"/>
                  <a:pt x="273539" y="1158631"/>
                  <a:pt x="386862" y="1219200"/>
                </a:cubicBezTo>
                <a:cubicBezTo>
                  <a:pt x="500185" y="1279769"/>
                  <a:pt x="646723" y="1316893"/>
                  <a:pt x="773723" y="1324708"/>
                </a:cubicBezTo>
                <a:cubicBezTo>
                  <a:pt x="900723" y="1332523"/>
                  <a:pt x="1035539" y="1303215"/>
                  <a:pt x="1148862" y="1266092"/>
                </a:cubicBezTo>
                <a:cubicBezTo>
                  <a:pt x="1262185" y="1228969"/>
                  <a:pt x="1369647" y="1158631"/>
                  <a:pt x="1453662" y="1101969"/>
                </a:cubicBezTo>
                <a:cubicBezTo>
                  <a:pt x="1537677" y="1045307"/>
                  <a:pt x="1652954" y="926123"/>
                  <a:pt x="1652954" y="926123"/>
                </a:cubicBezTo>
                <a:cubicBezTo>
                  <a:pt x="1717431" y="869461"/>
                  <a:pt x="1750646" y="855785"/>
                  <a:pt x="1840523" y="762000"/>
                </a:cubicBezTo>
                <a:cubicBezTo>
                  <a:pt x="1930400" y="668215"/>
                  <a:pt x="2192216" y="363415"/>
                  <a:pt x="2192216" y="363415"/>
                </a:cubicBezTo>
                <a:cubicBezTo>
                  <a:pt x="2280139" y="263769"/>
                  <a:pt x="2313354" y="224692"/>
                  <a:pt x="2368062" y="164123"/>
                </a:cubicBezTo>
                <a:cubicBezTo>
                  <a:pt x="2422770" y="103554"/>
                  <a:pt x="2471616" y="51777"/>
                  <a:pt x="2520462" y="0"/>
                </a:cubicBezTo>
              </a:path>
            </a:pathLst>
          </a:custGeom>
          <a:noFill/>
          <a:ln w="13335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7D7B8FCC-FA2F-34D2-F5A5-735469A73099}"/>
              </a:ext>
            </a:extLst>
          </p:cNvPr>
          <p:cNvSpPr txBox="1"/>
          <p:nvPr/>
        </p:nvSpPr>
        <p:spPr>
          <a:xfrm>
            <a:off x="2757476" y="6067522"/>
            <a:ext cx="3801885" cy="769441"/>
          </a:xfrm>
          <a:prstGeom prst="rect">
            <a:avLst/>
          </a:prstGeom>
          <a:noFill/>
        </p:spPr>
        <p:txBody>
          <a:bodyPr wrap="square" rtlCol="0">
            <a:spAutoFit/>
          </a:bodyPr>
          <a:lstStyle/>
          <a:p>
            <a:pPr algn="ctr"/>
            <a:r>
              <a:rPr lang="en-US" altLang="ja-JP" sz="2200" dirty="0">
                <a:latin typeface="Times" panose="02020603050405020304" pitchFamily="18" charset="0"/>
                <a:cs typeface="Times" panose="02020603050405020304" pitchFamily="18" charset="0"/>
              </a:rPr>
              <a:t>Projecting entered values onto finite element space</a:t>
            </a:r>
            <a:endParaRPr kumimoji="1" lang="ja-JP" altLang="en-US" sz="2200" dirty="0">
              <a:latin typeface="Times" panose="02020603050405020304" pitchFamily="18" charset="0"/>
              <a:cs typeface="Times" panose="02020603050405020304" pitchFamily="18" charset="0"/>
            </a:endParaRPr>
          </a:p>
        </p:txBody>
      </p:sp>
      <p:pic>
        <p:nvPicPr>
          <p:cNvPr id="42" name="Image 2" descr="/home/claude/face_element.png">
            <a:extLst>
              <a:ext uri="{FF2B5EF4-FFF2-40B4-BE49-F238E27FC236}">
                <a16:creationId xmlns:a16="http://schemas.microsoft.com/office/drawing/2014/main" id="{5F2147E9-1B79-0B9F-C73D-C269AB169E6B}"/>
              </a:ext>
            </a:extLst>
          </p:cNvPr>
          <p:cNvPicPr>
            <a:picLocks noChangeAspect="1"/>
          </p:cNvPicPr>
          <p:nvPr/>
        </p:nvPicPr>
        <p:blipFill>
          <a:blip r:embed="rId8">
            <a:duotone>
              <a:prstClr val="black"/>
              <a:schemeClr val="tx2">
                <a:tint val="45000"/>
                <a:satMod val="400000"/>
              </a:schemeClr>
            </a:duotone>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5894722" y="3753687"/>
            <a:ext cx="2429016" cy="2499289"/>
          </a:xfrm>
          <a:prstGeom prst="rect">
            <a:avLst/>
          </a:prstGeom>
        </p:spPr>
      </p:pic>
      <p:sp>
        <p:nvSpPr>
          <p:cNvPr id="40" name="テキスト ボックス 39">
            <a:extLst>
              <a:ext uri="{FF2B5EF4-FFF2-40B4-BE49-F238E27FC236}">
                <a16:creationId xmlns:a16="http://schemas.microsoft.com/office/drawing/2014/main" id="{E27EAC48-D5CB-EA1F-250E-C2A67F288930}"/>
              </a:ext>
            </a:extLst>
          </p:cNvPr>
          <p:cNvSpPr txBox="1"/>
          <p:nvPr/>
        </p:nvSpPr>
        <p:spPr>
          <a:xfrm>
            <a:off x="7264742" y="1897144"/>
            <a:ext cx="3829288" cy="430887"/>
          </a:xfrm>
          <a:prstGeom prst="rect">
            <a:avLst/>
          </a:prstGeom>
          <a:noFill/>
        </p:spPr>
        <p:txBody>
          <a:bodyPr wrap="square" rtlCol="0">
            <a:spAutoFit/>
          </a:bodyPr>
          <a:lstStyle/>
          <a:p>
            <a:pPr algn="ctr"/>
            <a:r>
              <a:rPr lang="en-US" altLang="ja-JP" sz="2200" dirty="0">
                <a:latin typeface="Times" panose="02020603050405020304" pitchFamily="18" charset="0"/>
                <a:cs typeface="Times" panose="02020603050405020304" pitchFamily="18" charset="0"/>
              </a:rPr>
              <a:t>Results in Finite Element Space</a:t>
            </a:r>
            <a:endParaRPr kumimoji="1" lang="ja-JP" altLang="en-US" sz="2200" dirty="0">
              <a:latin typeface="Times" panose="02020603050405020304" pitchFamily="18" charset="0"/>
              <a:cs typeface="Times" panose="02020603050405020304" pitchFamily="18" charset="0"/>
            </a:endParaRPr>
          </a:p>
        </p:txBody>
      </p:sp>
      <p:pic>
        <p:nvPicPr>
          <p:cNvPr id="43" name="Image 1" descr="/home/claude/edge_element.png">
            <a:extLst>
              <a:ext uri="{FF2B5EF4-FFF2-40B4-BE49-F238E27FC236}">
                <a16:creationId xmlns:a16="http://schemas.microsoft.com/office/drawing/2014/main" id="{CA9FB3B7-A3D5-D2AF-8A48-8EE78C53AC33}"/>
              </a:ext>
            </a:extLst>
          </p:cNvPr>
          <p:cNvPicPr>
            <a:picLocks noChangeAspect="1"/>
          </p:cNvPicPr>
          <p:nvPr/>
        </p:nvPicPr>
        <p:blipFill>
          <a:blip r:embed="rId5"/>
          <a:stretch>
            <a:fillRect/>
          </a:stretch>
        </p:blipFill>
        <p:spPr>
          <a:xfrm>
            <a:off x="5903499" y="2029540"/>
            <a:ext cx="2429016" cy="2499288"/>
          </a:xfrm>
          <a:prstGeom prst="rect">
            <a:avLst/>
          </a:prstGeom>
        </p:spPr>
      </p:pic>
      <p:sp>
        <p:nvSpPr>
          <p:cNvPr id="44" name="テキスト ボックス 43">
            <a:extLst>
              <a:ext uri="{FF2B5EF4-FFF2-40B4-BE49-F238E27FC236}">
                <a16:creationId xmlns:a16="http://schemas.microsoft.com/office/drawing/2014/main" id="{2BF78780-B417-3AB2-5882-B9799F1A3B3C}"/>
              </a:ext>
            </a:extLst>
          </p:cNvPr>
          <p:cNvSpPr txBox="1"/>
          <p:nvPr/>
        </p:nvSpPr>
        <p:spPr>
          <a:xfrm>
            <a:off x="599194" y="3621761"/>
            <a:ext cx="3829288" cy="461665"/>
          </a:xfrm>
          <a:prstGeom prst="rect">
            <a:avLst/>
          </a:prstGeom>
          <a:noFill/>
        </p:spPr>
        <p:txBody>
          <a:bodyPr wrap="square" rtlCol="0">
            <a:spAutoFit/>
          </a:bodyPr>
          <a:lstStyle/>
          <a:p>
            <a:pPr algn="ctr"/>
            <a:r>
              <a:rPr kumimoji="1" lang="en-US" altLang="ja-JP" sz="2400" dirty="0">
                <a:latin typeface="Times New Roman" panose="02020603050405020304" pitchFamily="18" charset="0"/>
                <a:cs typeface="Times New Roman" panose="02020603050405020304" pitchFamily="18" charset="0"/>
              </a:rPr>
              <a:t>example</a:t>
            </a:r>
            <a:endParaRPr kumimoji="1" lang="ja-JP" altLang="en-US" sz="2400" dirty="0">
              <a:latin typeface="Times New Roman" panose="02020603050405020304" pitchFamily="18" charset="0"/>
              <a:cs typeface="Times New Roman" panose="02020603050405020304" pitchFamily="18" charset="0"/>
            </a:endParaRPr>
          </a:p>
        </p:txBody>
      </p:sp>
      <p:sp>
        <p:nvSpPr>
          <p:cNvPr id="2" name="テキスト ボックス 1">
            <a:extLst>
              <a:ext uri="{FF2B5EF4-FFF2-40B4-BE49-F238E27FC236}">
                <a16:creationId xmlns:a16="http://schemas.microsoft.com/office/drawing/2014/main" id="{0797BFF1-12B3-7C78-8EB2-B8F19BC73E51}"/>
              </a:ext>
            </a:extLst>
          </p:cNvPr>
          <p:cNvSpPr txBox="1"/>
          <p:nvPr/>
        </p:nvSpPr>
        <p:spPr>
          <a:xfrm>
            <a:off x="11696985" y="6415643"/>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5</a:t>
            </a:r>
            <a:endParaRPr kumimoji="1" lang="ja-JP" altLang="en-US" dirty="0">
              <a:latin typeface="Times New Roman" panose="02020603050405020304" pitchFamily="18" charset="0"/>
              <a:cs typeface="Times New Roman" panose="02020603050405020304" pitchFamily="18" charset="0"/>
            </a:endParaRPr>
          </a:p>
        </p:txBody>
      </p:sp>
      <p:pic>
        <p:nvPicPr>
          <p:cNvPr id="8" name="図 7" descr="風船 が含まれている画像&#10;&#10;AI 生成コンテンツは誤りを含む可能性があります。">
            <a:extLst>
              <a:ext uri="{FF2B5EF4-FFF2-40B4-BE49-F238E27FC236}">
                <a16:creationId xmlns:a16="http://schemas.microsoft.com/office/drawing/2014/main" id="{3A2266DB-9F12-1FB2-DA3C-58C7170CB863}"/>
              </a:ext>
            </a:extLst>
          </p:cNvPr>
          <p:cNvPicPr>
            <a:picLocks noChangeAspect="1"/>
          </p:cNvPicPr>
          <p:nvPr/>
        </p:nvPicPr>
        <p:blipFill>
          <a:blip r:embed="rId11"/>
          <a:stretch>
            <a:fillRect/>
          </a:stretch>
        </p:blipFill>
        <p:spPr>
          <a:xfrm>
            <a:off x="10604639" y="180319"/>
            <a:ext cx="1564932" cy="1440000"/>
          </a:xfrm>
          <a:prstGeom prst="rect">
            <a:avLst/>
          </a:prstGeom>
        </p:spPr>
      </p:pic>
      <p:sp>
        <p:nvSpPr>
          <p:cNvPr id="12" name="テキスト ボックス 11">
            <a:extLst>
              <a:ext uri="{FF2B5EF4-FFF2-40B4-BE49-F238E27FC236}">
                <a16:creationId xmlns:a16="http://schemas.microsoft.com/office/drawing/2014/main" id="{D5DC7EDA-0F1A-9195-CD8E-11F0A2935AAD}"/>
              </a:ext>
            </a:extLst>
          </p:cNvPr>
          <p:cNvSpPr txBox="1"/>
          <p:nvPr/>
        </p:nvSpPr>
        <p:spPr>
          <a:xfrm>
            <a:off x="10578195" y="1636900"/>
            <a:ext cx="1610729" cy="461665"/>
          </a:xfrm>
          <a:prstGeom prst="rect">
            <a:avLst/>
          </a:prstGeom>
          <a:noFill/>
        </p:spPr>
        <p:txBody>
          <a:bodyPr wrap="square" rtlCol="0">
            <a:spAutoFit/>
          </a:bodyPr>
          <a:lstStyle/>
          <a:p>
            <a:pPr algn="ctr"/>
            <a:r>
              <a:rPr kumimoji="1" lang="en-US" altLang="ja-JP" sz="2400" dirty="0" err="1">
                <a:latin typeface="Times New Roman" panose="02020603050405020304" pitchFamily="18" charset="0"/>
                <a:cs typeface="Times New Roman" panose="02020603050405020304" pitchFamily="18" charset="0"/>
              </a:rPr>
              <a:t>NGSolve</a:t>
            </a:r>
            <a:endParaRPr kumimoji="1" lang="en-US" altLang="ja-JP" sz="2400" dirty="0">
              <a:latin typeface="Times New Roman" panose="02020603050405020304" pitchFamily="18" charset="0"/>
              <a:cs typeface="Times New Roman" panose="02020603050405020304" pitchFamily="18" charset="0"/>
            </a:endParaRPr>
          </a:p>
        </p:txBody>
      </p:sp>
      <p:sp>
        <p:nvSpPr>
          <p:cNvPr id="89" name="Audio 89">
            <a:hlinkClick r:id="" action="ppaction://media"/>
          </p:cNvPr>
          <p:cNvSpPr>
            <a:spLocks noGrp="1"/>
          </p:cNvSpPr>
          <p:nvPr/>
        </p:nvSpPr>
        <p:spPr>
          <a:xfrm>
            <a:off x="-914400" y="-914400"/>
            <a:ext cx="914400" cy="914400"/>
          </a:xfrm>
          <a:prstGeom prst="rect">
            <a:avLst/>
          </a:prstGeom>
        </p:spPr>
        <p:txBody>
          <a:bodyPr/>
          <a:lstStyle/>
          <a:p>
            <a:endParaRPr lang="ja-JP" altLang="en-US"/>
          </a:p>
        </p:txBody>
      </p:sp>
      <p:pic>
        <p:nvPicPr>
          <p:cNvPr id="19" name="図 18">
            <a:extLst>
              <a:ext uri="{FF2B5EF4-FFF2-40B4-BE49-F238E27FC236}">
                <a16:creationId xmlns:a16="http://schemas.microsoft.com/office/drawing/2014/main" id="{AFBDB92E-5885-941D-6BC6-1E0F9AA95A28}"/>
              </a:ext>
            </a:extLst>
          </p:cNvPr>
          <p:cNvPicPr>
            <a:picLocks noChangeAspect="1"/>
          </p:cNvPicPr>
          <p:nvPr/>
        </p:nvPicPr>
        <p:blipFill>
          <a:blip r:embed="rId12"/>
          <a:stretch>
            <a:fillRect/>
          </a:stretch>
        </p:blipFill>
        <p:spPr>
          <a:xfrm>
            <a:off x="1607444" y="672381"/>
            <a:ext cx="1981936" cy="1440000"/>
          </a:xfrm>
          <a:prstGeom prst="rect">
            <a:avLst/>
          </a:prstGeom>
        </p:spPr>
      </p:pic>
      <p:sp>
        <p:nvSpPr>
          <p:cNvPr id="22" name="テキスト ボックス 21">
            <a:extLst>
              <a:ext uri="{FF2B5EF4-FFF2-40B4-BE49-F238E27FC236}">
                <a16:creationId xmlns:a16="http://schemas.microsoft.com/office/drawing/2014/main" id="{185B6361-CA27-A695-8E26-40CF5D0CF4B9}"/>
              </a:ext>
            </a:extLst>
          </p:cNvPr>
          <p:cNvSpPr txBox="1"/>
          <p:nvPr/>
        </p:nvSpPr>
        <p:spPr>
          <a:xfrm>
            <a:off x="1607443" y="1928318"/>
            <a:ext cx="2024064" cy="461665"/>
          </a:xfrm>
          <a:prstGeom prst="rect">
            <a:avLst/>
          </a:prstGeom>
          <a:noFill/>
        </p:spPr>
        <p:txBody>
          <a:bodyPr wrap="square" rtlCol="0">
            <a:spAutoFit/>
          </a:bodyPr>
          <a:lstStyle/>
          <a:p>
            <a:pPr algn="ctr"/>
            <a:r>
              <a:rPr kumimoji="1" lang="en-US" altLang="ja-JP" sz="2400" dirty="0">
                <a:latin typeface="Times New Roman" panose="02020603050405020304" pitchFamily="18" charset="0"/>
                <a:cs typeface="Times New Roman" panose="02020603050405020304" pitchFamily="18" charset="0"/>
              </a:rPr>
              <a:t>Radia</a:t>
            </a:r>
            <a:r>
              <a:rPr kumimoji="1" lang="ja-JP" altLang="en-US" sz="2400" dirty="0">
                <a:latin typeface="Times New Roman" panose="02020603050405020304" pitchFamily="18" charset="0"/>
                <a:cs typeface="Times New Roman" panose="02020603050405020304" pitchFamily="18" charset="0"/>
              </a:rPr>
              <a:t> </a:t>
            </a:r>
            <a:r>
              <a:rPr kumimoji="1" lang="en-US" altLang="ja-JP" sz="2400" dirty="0">
                <a:latin typeface="Times New Roman" panose="02020603050405020304" pitchFamily="18" charset="0"/>
                <a:cs typeface="Times New Roman" panose="02020603050405020304" pitchFamily="18" charset="0"/>
              </a:rPr>
              <a:t>(Fork)</a:t>
            </a:r>
            <a:endParaRPr kumimoji="1" lang="ja-JP" altLang="en-US" sz="2400" dirty="0">
              <a:latin typeface="Times New Roman" panose="02020603050405020304" pitchFamily="18" charset="0"/>
              <a:cs typeface="Times New Roman" panose="02020603050405020304" pitchFamily="18" charset="0"/>
            </a:endParaRPr>
          </a:p>
        </p:txBody>
      </p:sp>
      <p:pic>
        <p:nvPicPr>
          <p:cNvPr id="6" name="radia_mcp_audio_07">
            <a:hlinkClick r:id="" action="ppaction://media"/>
            <a:extLst>
              <a:ext uri="{FF2B5EF4-FFF2-40B4-BE49-F238E27FC236}">
                <a16:creationId xmlns:a16="http://schemas.microsoft.com/office/drawing/2014/main" id="{BCBC7660-C4FE-765C-AF8C-475C61A95EC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0" cy="0"/>
          </a:xfrm>
          <a:prstGeom prst="rect">
            <a:avLst/>
          </a:prstGeom>
        </p:spPr>
      </p:pic>
    </p:spTree>
    <p:extLst>
      <p:ext uri="{BB962C8B-B14F-4D97-AF65-F5344CB8AC3E}">
        <p14:creationId xmlns:p14="http://schemas.microsoft.com/office/powerpoint/2010/main" val="2172939343"/>
      </p:ext>
    </p:extLst>
  </p:cSld>
  <p:clrMapOvr>
    <a:masterClrMapping/>
  </p:clrMapOvr>
  <mc:AlternateContent xmlns:mc="http://schemas.openxmlformats.org/markup-compatibility/2006">
    <mc:Choice xmlns:p14="http://schemas.microsoft.com/office/powerpoint/2010/main" Requires="p14">
      <p:transition spd="slow" p14:dur="2000" advTm="104490"/>
    </mc:Choice>
    <mc:Fallback>
      <p:transition spd="slow" advTm="10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B872-BBE2-1563-82E6-E73AA547D66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EF77919-CDBB-0BF8-5B83-03320EF4E704}"/>
              </a:ext>
            </a:extLst>
          </p:cNvPr>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7" name="Rectangle 6">
            <a:extLst>
              <a:ext uri="{FF2B5EF4-FFF2-40B4-BE49-F238E27FC236}">
                <a16:creationId xmlns:a16="http://schemas.microsoft.com/office/drawing/2014/main" id="{ACFC698F-6D90-AB19-358C-1612DBCC972A}"/>
              </a:ext>
            </a:extLst>
          </p:cNvPr>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5" name="TextBox 4">
            <a:extLst>
              <a:ext uri="{FF2B5EF4-FFF2-40B4-BE49-F238E27FC236}">
                <a16:creationId xmlns:a16="http://schemas.microsoft.com/office/drawing/2014/main" id="{17CD8733-0E3B-9795-D1DD-DFBC419B3D92}"/>
              </a:ext>
            </a:extLst>
          </p:cNvPr>
          <p:cNvSpPr txBox="1"/>
          <p:nvPr/>
        </p:nvSpPr>
        <p:spPr>
          <a:xfrm>
            <a:off x="457200" y="256032"/>
            <a:ext cx="10537371" cy="523220"/>
          </a:xfrm>
          <a:prstGeom prst="rect">
            <a:avLst/>
          </a:prstGeom>
          <a:noFill/>
        </p:spPr>
        <p:txBody>
          <a:bodyPr wrap="square">
            <a:spAutoFit/>
          </a:bodyPr>
          <a:lstStyle/>
          <a:p>
            <a:pPr lvl="0">
              <a:defRPr sz="2800" b="1">
                <a:solidFill>
                  <a:srgbClr val="FFFFFF"/>
                </a:solidFill>
                <a:latin typeface="Times New Roman"/>
                <a:ea typeface="MS Pゴシック"/>
              </a:defRPr>
            </a:pPr>
            <a:r>
              <a:rPr lang="ja-JP" altLang="ja-JP" sz="2800" b="1" dirty="0"/>
              <a:t>Operation of the MCP Server in This Presentation</a:t>
            </a:r>
            <a:endParaRPr kumimoji="0" sz="2800" b="1" i="0" u="none" strike="noStrike" kern="1200" cap="none" spc="0" normalizeH="0" baseline="0" noProof="0" dirty="0">
              <a:ln>
                <a:noFill/>
              </a:ln>
              <a:solidFill>
                <a:srgbClr val="FFFFFF"/>
              </a:solidFill>
              <a:effectLst/>
              <a:uLnTx/>
              <a:uFillTx/>
              <a:latin typeface="Times New Roman"/>
              <a:ea typeface="MS Pゴシック"/>
              <a:cs typeface="+mn-cs"/>
            </a:endParaRPr>
          </a:p>
        </p:txBody>
      </p:sp>
      <p:sp>
        <p:nvSpPr>
          <p:cNvPr id="18" name="テキスト ボックス 17">
            <a:extLst>
              <a:ext uri="{FF2B5EF4-FFF2-40B4-BE49-F238E27FC236}">
                <a16:creationId xmlns:a16="http://schemas.microsoft.com/office/drawing/2014/main" id="{4CBA0577-1F48-1521-28F8-DB63A4B9226B}"/>
              </a:ext>
            </a:extLst>
          </p:cNvPr>
          <p:cNvSpPr txBox="1"/>
          <p:nvPr/>
        </p:nvSpPr>
        <p:spPr>
          <a:xfrm>
            <a:off x="11696985" y="6415643"/>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6</a:t>
            </a:r>
            <a:endParaRPr kumimoji="1" lang="ja-JP" altLang="en-US" dirty="0">
              <a:latin typeface="Times New Roman" panose="02020603050405020304" pitchFamily="18" charset="0"/>
              <a:cs typeface="Times New Roman" panose="02020603050405020304" pitchFamily="18" charset="0"/>
            </a:endParaRPr>
          </a:p>
        </p:txBody>
      </p:sp>
      <p:grpSp>
        <p:nvGrpSpPr>
          <p:cNvPr id="62" name="グループ化 61">
            <a:extLst>
              <a:ext uri="{FF2B5EF4-FFF2-40B4-BE49-F238E27FC236}">
                <a16:creationId xmlns:a16="http://schemas.microsoft.com/office/drawing/2014/main" id="{0BC19EEC-6A75-2993-316D-4D4C200DB62A}"/>
              </a:ext>
            </a:extLst>
          </p:cNvPr>
          <p:cNvGrpSpPr/>
          <p:nvPr/>
        </p:nvGrpSpPr>
        <p:grpSpPr>
          <a:xfrm>
            <a:off x="-231653" y="2828993"/>
            <a:ext cx="1869290" cy="1750505"/>
            <a:chOff x="682831" y="2646182"/>
            <a:chExt cx="1645920" cy="1572639"/>
          </a:xfrm>
        </p:grpSpPr>
        <p:pic>
          <p:nvPicPr>
            <p:cNvPr id="24" name="Image 0" descr="preencoded.png">
              <a:extLst>
                <a:ext uri="{FF2B5EF4-FFF2-40B4-BE49-F238E27FC236}">
                  <a16:creationId xmlns:a16="http://schemas.microsoft.com/office/drawing/2014/main" id="{977D99A8-014B-2D46-50BC-4B5E766977BD}"/>
                </a:ext>
              </a:extLst>
            </p:cNvPr>
            <p:cNvPicPr>
              <a:picLocks noChangeAspect="1"/>
            </p:cNvPicPr>
            <p:nvPr/>
          </p:nvPicPr>
          <p:blipFill>
            <a:blip r:embed="rId5"/>
            <a:stretch>
              <a:fillRect/>
            </a:stretch>
          </p:blipFill>
          <p:spPr>
            <a:xfrm>
              <a:off x="911431" y="2646182"/>
              <a:ext cx="1188720" cy="1188720"/>
            </a:xfrm>
            <a:prstGeom prst="rect">
              <a:avLst/>
            </a:prstGeom>
          </p:spPr>
        </p:pic>
        <p:sp>
          <p:nvSpPr>
            <p:cNvPr id="25" name="Text 3">
              <a:extLst>
                <a:ext uri="{FF2B5EF4-FFF2-40B4-BE49-F238E27FC236}">
                  <a16:creationId xmlns:a16="http://schemas.microsoft.com/office/drawing/2014/main" id="{77B51FE2-573A-5A54-E629-E618428A6FAB}"/>
                </a:ext>
              </a:extLst>
            </p:cNvPr>
            <p:cNvSpPr/>
            <p:nvPr/>
          </p:nvSpPr>
          <p:spPr>
            <a:xfrm>
              <a:off x="682831" y="3853061"/>
              <a:ext cx="1645920" cy="365760"/>
            </a:xfrm>
            <a:prstGeom prst="rect">
              <a:avLst/>
            </a:prstGeom>
            <a:noFill/>
            <a:ln/>
          </p:spPr>
          <p:txBody>
            <a:bodyPr wrap="square" rtlCol="0" anchor="ctr"/>
            <a:lstStyle/>
            <a:p>
              <a:pPr marL="0" indent="0" algn="ctr">
                <a:buNone/>
              </a:pPr>
              <a:r>
                <a:rPr lang="en-US" sz="2400" b="1" dirty="0">
                  <a:solidFill>
                    <a:srgbClr val="1A237E"/>
                  </a:solidFill>
                  <a:latin typeface="Times" panose="02020603050405020304" pitchFamily="18" charset="0"/>
                  <a:cs typeface="Times" panose="02020603050405020304" pitchFamily="18" charset="0"/>
                </a:rPr>
                <a:t>User</a:t>
              </a:r>
              <a:endParaRPr lang="en-US" sz="2400" dirty="0">
                <a:latin typeface="Times" panose="02020603050405020304" pitchFamily="18" charset="0"/>
                <a:cs typeface="Times" panose="02020603050405020304" pitchFamily="18" charset="0"/>
              </a:endParaRPr>
            </a:p>
          </p:txBody>
        </p:sp>
      </p:grpSp>
      <p:grpSp>
        <p:nvGrpSpPr>
          <p:cNvPr id="57" name="グループ化 56">
            <a:extLst>
              <a:ext uri="{FF2B5EF4-FFF2-40B4-BE49-F238E27FC236}">
                <a16:creationId xmlns:a16="http://schemas.microsoft.com/office/drawing/2014/main" id="{5F3D16FF-797E-0F20-863E-C4B7374EEEE2}"/>
              </a:ext>
            </a:extLst>
          </p:cNvPr>
          <p:cNvGrpSpPr/>
          <p:nvPr/>
        </p:nvGrpSpPr>
        <p:grpSpPr>
          <a:xfrm>
            <a:off x="6536979" y="1022218"/>
            <a:ext cx="5225581" cy="5212882"/>
            <a:chOff x="6443533" y="2432703"/>
            <a:chExt cx="2119612" cy="3596257"/>
          </a:xfrm>
        </p:grpSpPr>
        <p:sp>
          <p:nvSpPr>
            <p:cNvPr id="9" name="Shape 13">
              <a:extLst>
                <a:ext uri="{FF2B5EF4-FFF2-40B4-BE49-F238E27FC236}">
                  <a16:creationId xmlns:a16="http://schemas.microsoft.com/office/drawing/2014/main" id="{BE9F297A-AE30-3FA4-1EC1-1765B21A5EAE}"/>
                </a:ext>
              </a:extLst>
            </p:cNvPr>
            <p:cNvSpPr/>
            <p:nvPr/>
          </p:nvSpPr>
          <p:spPr>
            <a:xfrm>
              <a:off x="6443533" y="2439723"/>
              <a:ext cx="2119612" cy="3589237"/>
            </a:xfrm>
            <a:prstGeom prst="roundRect">
              <a:avLst/>
            </a:prstGeom>
            <a:solidFill>
              <a:schemeClr val="accent3">
                <a:lumMod val="40000"/>
                <a:lumOff val="60000"/>
              </a:schemeClr>
            </a:solidFill>
            <a:ln>
              <a:solidFill>
                <a:schemeClr val="tx2"/>
              </a:solidFill>
            </a:ln>
            <a:effectLst>
              <a:outerShdw blurRad="127000" dist="50800" dir="8100000" algn="bl" rotWithShape="0">
                <a:srgbClr val="000000">
                  <a:alpha val="22000"/>
                </a:srgbClr>
              </a:outerShdw>
            </a:effectLst>
          </p:spPr>
          <p:txBody>
            <a:bodyPr/>
            <a:lstStyle/>
            <a:p>
              <a:endParaRPr lang="ja-JP" altLang="en-US" dirty="0"/>
            </a:p>
          </p:txBody>
        </p:sp>
        <p:sp>
          <p:nvSpPr>
            <p:cNvPr id="11" name="Text 8">
              <a:extLst>
                <a:ext uri="{FF2B5EF4-FFF2-40B4-BE49-F238E27FC236}">
                  <a16:creationId xmlns:a16="http://schemas.microsoft.com/office/drawing/2014/main" id="{22EA1B65-56E3-CE48-A023-940BC987F366}"/>
                </a:ext>
              </a:extLst>
            </p:cNvPr>
            <p:cNvSpPr/>
            <p:nvPr/>
          </p:nvSpPr>
          <p:spPr>
            <a:xfrm>
              <a:off x="6460025" y="2432703"/>
              <a:ext cx="2103120" cy="470263"/>
            </a:xfrm>
            <a:prstGeom prst="rect">
              <a:avLst/>
            </a:prstGeom>
            <a:noFill/>
            <a:ln/>
          </p:spPr>
          <p:txBody>
            <a:bodyPr wrap="square" rtlCol="0" anchor="ctr"/>
            <a:lstStyle/>
            <a:p>
              <a:pPr marL="0" indent="0" algn="ctr">
                <a:buNone/>
              </a:pPr>
              <a:r>
                <a:rPr lang="en-US" altLang="ja-JP" sz="2400" b="1" dirty="0">
                  <a:solidFill>
                    <a:schemeClr val="tx2"/>
                  </a:solidFill>
                  <a:latin typeface="Times" panose="02020603050405020304" pitchFamily="18" charset="0"/>
                  <a:cs typeface="Times" panose="02020603050405020304" pitchFamily="18" charset="0"/>
                </a:rPr>
                <a:t>Radia-</a:t>
              </a:r>
              <a:r>
                <a:rPr lang="en-US" altLang="ja-JP" sz="2400" b="1" dirty="0" err="1">
                  <a:solidFill>
                    <a:schemeClr val="tx2"/>
                  </a:solidFill>
                  <a:latin typeface="Times" panose="02020603050405020304" pitchFamily="18" charset="0"/>
                  <a:cs typeface="Times" panose="02020603050405020304" pitchFamily="18" charset="0"/>
                </a:rPr>
                <a:t>NGSolve</a:t>
              </a:r>
              <a:r>
                <a:rPr lang="en-US" altLang="ja-JP" sz="2400" b="1" dirty="0">
                  <a:solidFill>
                    <a:schemeClr val="tx2"/>
                  </a:solidFill>
                  <a:latin typeface="Times" panose="02020603050405020304" pitchFamily="18" charset="0"/>
                  <a:cs typeface="Times" panose="02020603050405020304" pitchFamily="18" charset="0"/>
                </a:rPr>
                <a:t> MCP Server</a:t>
              </a:r>
              <a:endParaRPr lang="en-US" sz="2400" dirty="0">
                <a:solidFill>
                  <a:schemeClr val="tx2"/>
                </a:solidFill>
                <a:latin typeface="Times" panose="02020603050405020304" pitchFamily="18" charset="0"/>
                <a:cs typeface="Times" panose="02020603050405020304" pitchFamily="18" charset="0"/>
              </a:endParaRPr>
            </a:p>
          </p:txBody>
        </p:sp>
      </p:grpSp>
      <p:grpSp>
        <p:nvGrpSpPr>
          <p:cNvPr id="23" name="グループ化 22">
            <a:extLst>
              <a:ext uri="{FF2B5EF4-FFF2-40B4-BE49-F238E27FC236}">
                <a16:creationId xmlns:a16="http://schemas.microsoft.com/office/drawing/2014/main" id="{F168D0AA-0DE6-215F-34E9-7F538D74C9FC}"/>
              </a:ext>
            </a:extLst>
          </p:cNvPr>
          <p:cNvGrpSpPr/>
          <p:nvPr/>
        </p:nvGrpSpPr>
        <p:grpSpPr>
          <a:xfrm>
            <a:off x="6735371" y="1671801"/>
            <a:ext cx="2414514" cy="1816500"/>
            <a:chOff x="6299264" y="2744035"/>
            <a:chExt cx="2103120" cy="1816500"/>
          </a:xfrm>
        </p:grpSpPr>
        <p:sp>
          <p:nvSpPr>
            <p:cNvPr id="14" name="Shape 18">
              <a:extLst>
                <a:ext uri="{FF2B5EF4-FFF2-40B4-BE49-F238E27FC236}">
                  <a16:creationId xmlns:a16="http://schemas.microsoft.com/office/drawing/2014/main" id="{17B4D461-5D7F-07EE-E323-44F632AC1B71}"/>
                </a:ext>
              </a:extLst>
            </p:cNvPr>
            <p:cNvSpPr/>
            <p:nvPr/>
          </p:nvSpPr>
          <p:spPr>
            <a:xfrm>
              <a:off x="6412257" y="2744035"/>
              <a:ext cx="1859797" cy="1816500"/>
            </a:xfrm>
            <a:prstGeom prst="roundRect">
              <a:avLst/>
            </a:prstGeom>
            <a:solidFill>
              <a:schemeClr val="accent1">
                <a:lumMod val="20000"/>
                <a:lumOff val="80000"/>
              </a:schemeClr>
            </a:solidFill>
            <a:ln>
              <a:solidFill>
                <a:schemeClr val="tx2"/>
              </a:solidFill>
            </a:ln>
            <a:effectLst>
              <a:outerShdw blurRad="63500" dist="25400" dir="8100000" algn="bl" rotWithShape="0">
                <a:srgbClr val="000000">
                  <a:alpha val="10000"/>
                </a:srgbClr>
              </a:outerShdw>
            </a:effectLst>
          </p:spPr>
          <p:txBody>
            <a:bodyPr/>
            <a:lstStyle/>
            <a:p>
              <a:endParaRPr lang="ja-JP" altLang="en-US" dirty="0"/>
            </a:p>
          </p:txBody>
        </p:sp>
        <p:sp>
          <p:nvSpPr>
            <p:cNvPr id="16" name="Text 8">
              <a:extLst>
                <a:ext uri="{FF2B5EF4-FFF2-40B4-BE49-F238E27FC236}">
                  <a16:creationId xmlns:a16="http://schemas.microsoft.com/office/drawing/2014/main" id="{15FF29CA-0353-6F1C-6492-DA8535FAC2A6}"/>
                </a:ext>
              </a:extLst>
            </p:cNvPr>
            <p:cNvSpPr/>
            <p:nvPr/>
          </p:nvSpPr>
          <p:spPr>
            <a:xfrm>
              <a:off x="6299264" y="2812731"/>
              <a:ext cx="2103120" cy="470263"/>
            </a:xfrm>
            <a:prstGeom prst="rect">
              <a:avLst/>
            </a:prstGeom>
            <a:noFill/>
            <a:ln/>
          </p:spPr>
          <p:txBody>
            <a:bodyPr wrap="square" rtlCol="0" anchor="ctr"/>
            <a:lstStyle/>
            <a:p>
              <a:pPr marL="0" indent="0" algn="ctr">
                <a:buNone/>
              </a:pPr>
              <a:r>
                <a:rPr lang="en-US" sz="2400" b="1" dirty="0">
                  <a:solidFill>
                    <a:schemeClr val="tx2"/>
                  </a:solidFill>
                  <a:latin typeface="Times" panose="02020603050405020304" pitchFamily="18" charset="0"/>
                  <a:cs typeface="Times" panose="02020603050405020304" pitchFamily="18" charset="0"/>
                </a:rPr>
                <a:t>Skills</a:t>
              </a:r>
            </a:p>
          </p:txBody>
        </p:sp>
      </p:grpSp>
      <p:sp>
        <p:nvSpPr>
          <p:cNvPr id="21" name="Text 8">
            <a:extLst>
              <a:ext uri="{FF2B5EF4-FFF2-40B4-BE49-F238E27FC236}">
                <a16:creationId xmlns:a16="http://schemas.microsoft.com/office/drawing/2014/main" id="{9B0330C8-E085-4D3E-04DA-EB62E8F36AC7}"/>
              </a:ext>
            </a:extLst>
          </p:cNvPr>
          <p:cNvSpPr/>
          <p:nvPr/>
        </p:nvSpPr>
        <p:spPr>
          <a:xfrm>
            <a:off x="6800232" y="1785651"/>
            <a:ext cx="2264887" cy="1908790"/>
          </a:xfrm>
          <a:prstGeom prst="rect">
            <a:avLst/>
          </a:prstGeom>
          <a:noFill/>
          <a:ln/>
        </p:spPr>
        <p:txBody>
          <a:bodyPr wrap="square" rtlCol="0" anchor="ctr"/>
          <a:lstStyle/>
          <a:p>
            <a:pPr marL="0" indent="0" algn="ctr">
              <a:buNone/>
            </a:pPr>
            <a:r>
              <a:rPr lang="en-US" sz="2000" dirty="0">
                <a:solidFill>
                  <a:schemeClr val="tx2"/>
                </a:solidFill>
                <a:latin typeface="Times" panose="02020603050405020304" pitchFamily="18" charset="0"/>
                <a:cs typeface="Times" panose="02020603050405020304" pitchFamily="18" charset="0"/>
              </a:rPr>
              <a:t>API specifications Usage examples Best practices</a:t>
            </a:r>
          </a:p>
        </p:txBody>
      </p:sp>
      <p:grpSp>
        <p:nvGrpSpPr>
          <p:cNvPr id="36" name="グループ化 35">
            <a:extLst>
              <a:ext uri="{FF2B5EF4-FFF2-40B4-BE49-F238E27FC236}">
                <a16:creationId xmlns:a16="http://schemas.microsoft.com/office/drawing/2014/main" id="{E7434219-F942-E5A4-FF17-AD44303FEB8E}"/>
              </a:ext>
            </a:extLst>
          </p:cNvPr>
          <p:cNvGrpSpPr/>
          <p:nvPr/>
        </p:nvGrpSpPr>
        <p:grpSpPr>
          <a:xfrm>
            <a:off x="9170098" y="1671801"/>
            <a:ext cx="2414514" cy="1816500"/>
            <a:chOff x="9476275" y="3594652"/>
            <a:chExt cx="2103120" cy="1816500"/>
          </a:xfrm>
        </p:grpSpPr>
        <p:grpSp>
          <p:nvGrpSpPr>
            <p:cNvPr id="22" name="グループ化 21">
              <a:extLst>
                <a:ext uri="{FF2B5EF4-FFF2-40B4-BE49-F238E27FC236}">
                  <a16:creationId xmlns:a16="http://schemas.microsoft.com/office/drawing/2014/main" id="{D609A1A7-4B0E-8833-BC21-A8D25DE6F9F6}"/>
                </a:ext>
              </a:extLst>
            </p:cNvPr>
            <p:cNvGrpSpPr/>
            <p:nvPr/>
          </p:nvGrpSpPr>
          <p:grpSpPr>
            <a:xfrm>
              <a:off x="9476275" y="3594652"/>
              <a:ext cx="2103120" cy="1816500"/>
              <a:chOff x="6299264" y="3689859"/>
              <a:chExt cx="2103120" cy="1816500"/>
            </a:xfrm>
          </p:grpSpPr>
          <p:sp>
            <p:nvSpPr>
              <p:cNvPr id="15" name="Shape 18">
                <a:extLst>
                  <a:ext uri="{FF2B5EF4-FFF2-40B4-BE49-F238E27FC236}">
                    <a16:creationId xmlns:a16="http://schemas.microsoft.com/office/drawing/2014/main" id="{10416A27-5394-7339-62F8-ABCC5718C0DD}"/>
                  </a:ext>
                </a:extLst>
              </p:cNvPr>
              <p:cNvSpPr/>
              <p:nvPr/>
            </p:nvSpPr>
            <p:spPr>
              <a:xfrm>
                <a:off x="6412257" y="3689859"/>
                <a:ext cx="1859797" cy="1816500"/>
              </a:xfrm>
              <a:prstGeom prst="roundRect">
                <a:avLst/>
              </a:prstGeom>
              <a:solidFill>
                <a:schemeClr val="accent1">
                  <a:lumMod val="20000"/>
                  <a:lumOff val="80000"/>
                </a:schemeClr>
              </a:solidFill>
              <a:ln>
                <a:solidFill>
                  <a:schemeClr val="tx2"/>
                </a:solidFill>
              </a:ln>
              <a:effectLst>
                <a:outerShdw blurRad="63500" dist="25400" dir="8100000" algn="bl" rotWithShape="0">
                  <a:srgbClr val="000000">
                    <a:alpha val="10000"/>
                  </a:srgbClr>
                </a:outerShdw>
              </a:effectLst>
            </p:spPr>
            <p:txBody>
              <a:bodyPr/>
              <a:lstStyle/>
              <a:p>
                <a:endParaRPr lang="ja-JP" altLang="en-US" dirty="0"/>
              </a:p>
            </p:txBody>
          </p:sp>
          <p:sp>
            <p:nvSpPr>
              <p:cNvPr id="17" name="Text 8">
                <a:extLst>
                  <a:ext uri="{FF2B5EF4-FFF2-40B4-BE49-F238E27FC236}">
                    <a16:creationId xmlns:a16="http://schemas.microsoft.com/office/drawing/2014/main" id="{96A15A50-8583-C836-FCAD-E788007CA144}"/>
                  </a:ext>
                </a:extLst>
              </p:cNvPr>
              <p:cNvSpPr/>
              <p:nvPr/>
            </p:nvSpPr>
            <p:spPr>
              <a:xfrm>
                <a:off x="6299264" y="3798114"/>
                <a:ext cx="2103120" cy="470263"/>
              </a:xfrm>
              <a:prstGeom prst="rect">
                <a:avLst/>
              </a:prstGeom>
              <a:noFill/>
              <a:ln/>
            </p:spPr>
            <p:txBody>
              <a:bodyPr wrap="square" rtlCol="0" anchor="ctr"/>
              <a:lstStyle/>
              <a:p>
                <a:pPr marL="0" indent="0" algn="ctr">
                  <a:buNone/>
                </a:pPr>
                <a:r>
                  <a:rPr lang="en-US" sz="2400" b="1" dirty="0">
                    <a:solidFill>
                      <a:schemeClr val="tx2"/>
                    </a:solidFill>
                    <a:latin typeface="Times" panose="02020603050405020304" pitchFamily="18" charset="0"/>
                    <a:cs typeface="Times" panose="02020603050405020304" pitchFamily="18" charset="0"/>
                  </a:rPr>
                  <a:t>Lint</a:t>
                </a:r>
              </a:p>
            </p:txBody>
          </p:sp>
        </p:grpSp>
        <p:sp>
          <p:nvSpPr>
            <p:cNvPr id="27" name="Text 8">
              <a:extLst>
                <a:ext uri="{FF2B5EF4-FFF2-40B4-BE49-F238E27FC236}">
                  <a16:creationId xmlns:a16="http://schemas.microsoft.com/office/drawing/2014/main" id="{73FAB710-E453-8D63-68A6-9364A78F336C}"/>
                </a:ext>
              </a:extLst>
            </p:cNvPr>
            <p:cNvSpPr/>
            <p:nvPr/>
          </p:nvSpPr>
          <p:spPr>
            <a:xfrm>
              <a:off x="9540562" y="4163823"/>
              <a:ext cx="1972790" cy="956799"/>
            </a:xfrm>
            <a:prstGeom prst="rect">
              <a:avLst/>
            </a:prstGeom>
            <a:noFill/>
            <a:ln/>
          </p:spPr>
          <p:txBody>
            <a:bodyPr wrap="square" rtlCol="0" anchor="ctr"/>
            <a:lstStyle/>
            <a:p>
              <a:pPr marL="0" indent="0" algn="ctr">
                <a:buNone/>
              </a:pPr>
              <a:r>
                <a:rPr lang="en-US" sz="2000" dirty="0">
                  <a:solidFill>
                    <a:schemeClr val="tx2"/>
                  </a:solidFill>
                  <a:latin typeface="Times" panose="02020603050405020304" pitchFamily="18" charset="0"/>
                  <a:cs typeface="Times" panose="02020603050405020304" pitchFamily="18" charset="0"/>
                </a:rPr>
                <a:t>Automated code syntax and style checker</a:t>
              </a:r>
            </a:p>
          </p:txBody>
        </p:sp>
      </p:grpSp>
      <p:sp>
        <p:nvSpPr>
          <p:cNvPr id="26" name="テキスト ボックス 25">
            <a:extLst>
              <a:ext uri="{FF2B5EF4-FFF2-40B4-BE49-F238E27FC236}">
                <a16:creationId xmlns:a16="http://schemas.microsoft.com/office/drawing/2014/main" id="{C3EB76CC-EB8B-6374-7C0A-C139B59137A1}"/>
              </a:ext>
            </a:extLst>
          </p:cNvPr>
          <p:cNvSpPr txBox="1"/>
          <p:nvPr/>
        </p:nvSpPr>
        <p:spPr>
          <a:xfrm>
            <a:off x="792811" y="2257552"/>
            <a:ext cx="2378940" cy="707886"/>
          </a:xfrm>
          <a:prstGeom prst="rect">
            <a:avLst/>
          </a:prstGeom>
          <a:noFill/>
        </p:spPr>
        <p:txBody>
          <a:bodyPr wrap="square" rtlCol="0">
            <a:spAutoFit/>
          </a:bodyPr>
          <a:lstStyle/>
          <a:p>
            <a:pPr algn="ctr"/>
            <a:r>
              <a:rPr kumimoji="1" lang="en-US" altLang="ja-JP" sz="2000" dirty="0">
                <a:latin typeface="Times" panose="02020603050405020304" pitchFamily="18" charset="0"/>
                <a:cs typeface="Times" panose="02020603050405020304" pitchFamily="18" charset="0"/>
              </a:rPr>
              <a:t>Natural Language</a:t>
            </a:r>
          </a:p>
          <a:p>
            <a:pPr algn="ctr"/>
            <a:r>
              <a:rPr kumimoji="1" lang="en-US" altLang="ja-JP" sz="2000" dirty="0">
                <a:latin typeface="Times" panose="02020603050405020304" pitchFamily="18" charset="0"/>
                <a:cs typeface="Times" panose="02020603050405020304" pitchFamily="18" charset="0"/>
              </a:rPr>
              <a:t>Prompt</a:t>
            </a:r>
            <a:endParaRPr kumimoji="1" lang="ja-JP" altLang="en-US" sz="2000" dirty="0">
              <a:latin typeface="Times" panose="02020603050405020304" pitchFamily="18" charset="0"/>
              <a:cs typeface="Times" panose="02020603050405020304" pitchFamily="18" charset="0"/>
            </a:endParaRPr>
          </a:p>
        </p:txBody>
      </p:sp>
      <p:sp>
        <p:nvSpPr>
          <p:cNvPr id="28" name="テキスト ボックス 27">
            <a:extLst>
              <a:ext uri="{FF2B5EF4-FFF2-40B4-BE49-F238E27FC236}">
                <a16:creationId xmlns:a16="http://schemas.microsoft.com/office/drawing/2014/main" id="{0679204B-4249-4A44-E594-A9CC07D5B97B}"/>
              </a:ext>
            </a:extLst>
          </p:cNvPr>
          <p:cNvSpPr txBox="1"/>
          <p:nvPr/>
        </p:nvSpPr>
        <p:spPr>
          <a:xfrm>
            <a:off x="1212650" y="4252136"/>
            <a:ext cx="1539262" cy="400110"/>
          </a:xfrm>
          <a:prstGeom prst="rect">
            <a:avLst/>
          </a:prstGeom>
          <a:noFill/>
        </p:spPr>
        <p:txBody>
          <a:bodyPr wrap="square" rtlCol="0">
            <a:spAutoFit/>
          </a:bodyPr>
          <a:lstStyle/>
          <a:p>
            <a:pPr algn="ctr"/>
            <a:r>
              <a:rPr kumimoji="1" lang="en-US" altLang="ja-JP" sz="2000" dirty="0">
                <a:latin typeface="Times" panose="02020603050405020304" pitchFamily="18" charset="0"/>
                <a:cs typeface="Times" panose="02020603050405020304" pitchFamily="18" charset="0"/>
              </a:rPr>
              <a:t>Codebase</a:t>
            </a:r>
            <a:endParaRPr kumimoji="1" lang="ja-JP" altLang="en-US" sz="2000" dirty="0">
              <a:latin typeface="Times" panose="02020603050405020304" pitchFamily="18" charset="0"/>
              <a:cs typeface="Times" panose="02020603050405020304" pitchFamily="18" charset="0"/>
            </a:endParaRPr>
          </a:p>
        </p:txBody>
      </p:sp>
      <p:sp>
        <p:nvSpPr>
          <p:cNvPr id="34" name="テキスト ボックス 33">
            <a:extLst>
              <a:ext uri="{FF2B5EF4-FFF2-40B4-BE49-F238E27FC236}">
                <a16:creationId xmlns:a16="http://schemas.microsoft.com/office/drawing/2014/main" id="{081603F9-F610-F079-79F4-35B02B8B894A}"/>
              </a:ext>
            </a:extLst>
          </p:cNvPr>
          <p:cNvSpPr txBox="1"/>
          <p:nvPr/>
        </p:nvSpPr>
        <p:spPr>
          <a:xfrm>
            <a:off x="4807002" y="2367328"/>
            <a:ext cx="1762874" cy="400110"/>
          </a:xfrm>
          <a:prstGeom prst="rect">
            <a:avLst/>
          </a:prstGeom>
          <a:noFill/>
        </p:spPr>
        <p:txBody>
          <a:bodyPr wrap="square" rtlCol="0">
            <a:spAutoFit/>
          </a:bodyPr>
          <a:lstStyle/>
          <a:p>
            <a:pPr algn="ctr"/>
            <a:r>
              <a:rPr kumimoji="1" lang="en-US" altLang="ja-JP" sz="2000" dirty="0">
                <a:latin typeface="Times" panose="02020603050405020304" pitchFamily="18" charset="0"/>
                <a:cs typeface="Times" panose="02020603050405020304" pitchFamily="18" charset="0"/>
              </a:rPr>
              <a:t>Requirement</a:t>
            </a:r>
            <a:endParaRPr kumimoji="1" lang="ja-JP" altLang="en-US" sz="2000" dirty="0">
              <a:latin typeface="Times" panose="02020603050405020304" pitchFamily="18" charset="0"/>
              <a:cs typeface="Times" panose="02020603050405020304" pitchFamily="18" charset="0"/>
            </a:endParaRPr>
          </a:p>
        </p:txBody>
      </p:sp>
      <p:grpSp>
        <p:nvGrpSpPr>
          <p:cNvPr id="30" name="グループ化 29">
            <a:extLst>
              <a:ext uri="{FF2B5EF4-FFF2-40B4-BE49-F238E27FC236}">
                <a16:creationId xmlns:a16="http://schemas.microsoft.com/office/drawing/2014/main" id="{D00587AA-1D76-5C2B-37D7-179C89EFE20E}"/>
              </a:ext>
            </a:extLst>
          </p:cNvPr>
          <p:cNvGrpSpPr/>
          <p:nvPr/>
        </p:nvGrpSpPr>
        <p:grpSpPr>
          <a:xfrm>
            <a:off x="2811391" y="2712838"/>
            <a:ext cx="2114243" cy="1902561"/>
            <a:chOff x="3283001" y="2043684"/>
            <a:chExt cx="2108098" cy="2926081"/>
          </a:xfrm>
        </p:grpSpPr>
        <p:sp>
          <p:nvSpPr>
            <p:cNvPr id="12" name="Shape 13">
              <a:extLst>
                <a:ext uri="{FF2B5EF4-FFF2-40B4-BE49-F238E27FC236}">
                  <a16:creationId xmlns:a16="http://schemas.microsoft.com/office/drawing/2014/main" id="{CE7EE74E-DB78-9D40-C975-5E12287B6010}"/>
                </a:ext>
              </a:extLst>
            </p:cNvPr>
            <p:cNvSpPr/>
            <p:nvPr/>
          </p:nvSpPr>
          <p:spPr>
            <a:xfrm>
              <a:off x="3287979" y="2043684"/>
              <a:ext cx="2103120" cy="2926081"/>
            </a:xfrm>
            <a:prstGeom prst="roundRect">
              <a:avLst/>
            </a:prstGeom>
            <a:solidFill>
              <a:schemeClr val="accent4">
                <a:lumMod val="20000"/>
                <a:lumOff val="80000"/>
              </a:schemeClr>
            </a:solidFill>
            <a:ln>
              <a:solidFill>
                <a:schemeClr val="tx2"/>
              </a:solidFill>
            </a:ln>
            <a:effectLst>
              <a:outerShdw blurRad="127000" dist="50800" dir="8100000" algn="bl" rotWithShape="0">
                <a:srgbClr val="000000">
                  <a:alpha val="22000"/>
                </a:srgbClr>
              </a:outerShdw>
            </a:effectLst>
          </p:spPr>
          <p:txBody>
            <a:bodyPr/>
            <a:lstStyle/>
            <a:p>
              <a:endParaRPr lang="ja-JP" altLang="en-US" dirty="0"/>
            </a:p>
          </p:txBody>
        </p:sp>
        <p:sp>
          <p:nvSpPr>
            <p:cNvPr id="13" name="Text 8">
              <a:extLst>
                <a:ext uri="{FF2B5EF4-FFF2-40B4-BE49-F238E27FC236}">
                  <a16:creationId xmlns:a16="http://schemas.microsoft.com/office/drawing/2014/main" id="{618E9D42-FE0D-6847-DB50-6127F971C67C}"/>
                </a:ext>
              </a:extLst>
            </p:cNvPr>
            <p:cNvSpPr/>
            <p:nvPr/>
          </p:nvSpPr>
          <p:spPr>
            <a:xfrm>
              <a:off x="3283001" y="2830260"/>
              <a:ext cx="2103120" cy="1352927"/>
            </a:xfrm>
            <a:prstGeom prst="rect">
              <a:avLst/>
            </a:prstGeom>
            <a:noFill/>
            <a:ln/>
          </p:spPr>
          <p:txBody>
            <a:bodyPr wrap="square" rtlCol="0" anchor="ctr"/>
            <a:lstStyle/>
            <a:p>
              <a:pPr marL="0" indent="0" algn="ctr">
                <a:buNone/>
              </a:pPr>
              <a:r>
                <a:rPr lang="en-US" altLang="ja-JP" sz="2400" b="1" dirty="0">
                  <a:solidFill>
                    <a:schemeClr val="tx2"/>
                  </a:solidFill>
                  <a:latin typeface="Times" panose="02020603050405020304" pitchFamily="18" charset="0"/>
                  <a:cs typeface="Times" panose="02020603050405020304" pitchFamily="18" charset="0"/>
                </a:rPr>
                <a:t>LLM Agent</a:t>
              </a:r>
            </a:p>
            <a:p>
              <a:pPr marL="0" indent="0" algn="ctr">
                <a:buNone/>
              </a:pPr>
              <a:r>
                <a:rPr lang="en-US" altLang="ja-JP" sz="2400" b="1" dirty="0">
                  <a:solidFill>
                    <a:schemeClr val="tx2"/>
                  </a:solidFill>
                  <a:latin typeface="Times" panose="02020603050405020304" pitchFamily="18" charset="0"/>
                  <a:cs typeface="Times" panose="02020603050405020304" pitchFamily="18" charset="0"/>
                </a:rPr>
                <a:t>Claude Code</a:t>
              </a:r>
              <a:endParaRPr lang="en-US" sz="2400" dirty="0">
                <a:solidFill>
                  <a:schemeClr val="tx2"/>
                </a:solidFill>
                <a:latin typeface="Times" panose="02020603050405020304" pitchFamily="18" charset="0"/>
                <a:cs typeface="Times" panose="02020603050405020304" pitchFamily="18" charset="0"/>
              </a:endParaRPr>
            </a:p>
          </p:txBody>
        </p:sp>
      </p:grpSp>
      <p:sp>
        <p:nvSpPr>
          <p:cNvPr id="40" name="Rectangle 2">
            <a:extLst>
              <a:ext uri="{FF2B5EF4-FFF2-40B4-BE49-F238E27FC236}">
                <a16:creationId xmlns:a16="http://schemas.microsoft.com/office/drawing/2014/main" id="{8D560298-7F02-5A45-B169-F43F9F94493B}"/>
              </a:ext>
            </a:extLst>
          </p:cNvPr>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8" name="テキスト ボックス 7">
            <a:extLst>
              <a:ext uri="{FF2B5EF4-FFF2-40B4-BE49-F238E27FC236}">
                <a16:creationId xmlns:a16="http://schemas.microsoft.com/office/drawing/2014/main" id="{232A041C-0485-07B2-EEF3-A04E1FCD4A95}"/>
              </a:ext>
            </a:extLst>
          </p:cNvPr>
          <p:cNvSpPr txBox="1"/>
          <p:nvPr/>
        </p:nvSpPr>
        <p:spPr>
          <a:xfrm>
            <a:off x="4839899" y="4185307"/>
            <a:ext cx="1762874" cy="1015663"/>
          </a:xfrm>
          <a:prstGeom prst="rect">
            <a:avLst/>
          </a:prstGeom>
          <a:noFill/>
        </p:spPr>
        <p:txBody>
          <a:bodyPr wrap="square" rtlCol="0">
            <a:spAutoFit/>
          </a:bodyPr>
          <a:lstStyle/>
          <a:p>
            <a:pPr algn="ctr"/>
            <a:r>
              <a:rPr kumimoji="1" lang="en-US" altLang="ja-JP" sz="2000" dirty="0">
                <a:latin typeface="Times" panose="02020603050405020304" pitchFamily="18" charset="0"/>
                <a:cs typeface="Times" panose="02020603050405020304" pitchFamily="18" charset="0"/>
              </a:rPr>
              <a:t>Knowledge</a:t>
            </a:r>
          </a:p>
          <a:p>
            <a:pPr algn="ctr"/>
            <a:r>
              <a:rPr kumimoji="1" lang="en-US" altLang="ja-JP" sz="2000" dirty="0">
                <a:latin typeface="Times" panose="02020603050405020304" pitchFamily="18" charset="0"/>
                <a:cs typeface="Times" panose="02020603050405020304" pitchFamily="18" charset="0"/>
              </a:rPr>
              <a:t>+</a:t>
            </a:r>
            <a:br>
              <a:rPr kumimoji="1" lang="en-US" altLang="ja-JP" sz="2000" dirty="0">
                <a:latin typeface="Times" panose="02020603050405020304" pitchFamily="18" charset="0"/>
                <a:cs typeface="Times" panose="02020603050405020304" pitchFamily="18" charset="0"/>
              </a:rPr>
            </a:br>
            <a:r>
              <a:rPr kumimoji="1" lang="en-US" altLang="ja-JP" sz="2000" dirty="0">
                <a:latin typeface="Times" panose="02020603050405020304" pitchFamily="18" charset="0"/>
                <a:cs typeface="Times" panose="02020603050405020304" pitchFamily="18" charset="0"/>
              </a:rPr>
              <a:t>Quality check</a:t>
            </a:r>
            <a:endParaRPr kumimoji="1" lang="ja-JP" altLang="en-US" sz="2000" dirty="0">
              <a:latin typeface="Times" panose="02020603050405020304" pitchFamily="18" charset="0"/>
              <a:cs typeface="Times" panose="02020603050405020304" pitchFamily="18" charset="0"/>
            </a:endParaRPr>
          </a:p>
        </p:txBody>
      </p:sp>
      <p:grpSp>
        <p:nvGrpSpPr>
          <p:cNvPr id="35" name="グループ化 34">
            <a:extLst>
              <a:ext uri="{FF2B5EF4-FFF2-40B4-BE49-F238E27FC236}">
                <a16:creationId xmlns:a16="http://schemas.microsoft.com/office/drawing/2014/main" id="{5EE755BE-CF87-AADD-3953-22393A88B633}"/>
              </a:ext>
            </a:extLst>
          </p:cNvPr>
          <p:cNvGrpSpPr/>
          <p:nvPr/>
        </p:nvGrpSpPr>
        <p:grpSpPr>
          <a:xfrm>
            <a:off x="1444771" y="3127497"/>
            <a:ext cx="1075022" cy="934835"/>
            <a:chOff x="1780419" y="2809449"/>
            <a:chExt cx="1075022" cy="934835"/>
          </a:xfrm>
        </p:grpSpPr>
        <p:sp>
          <p:nvSpPr>
            <p:cNvPr id="10" name="矢印: 右 9">
              <a:extLst>
                <a:ext uri="{FF2B5EF4-FFF2-40B4-BE49-F238E27FC236}">
                  <a16:creationId xmlns:a16="http://schemas.microsoft.com/office/drawing/2014/main" id="{4EE0E34D-F296-7421-0C5B-81FF38DA9B8E}"/>
                </a:ext>
              </a:extLst>
            </p:cNvPr>
            <p:cNvSpPr/>
            <p:nvPr/>
          </p:nvSpPr>
          <p:spPr>
            <a:xfrm>
              <a:off x="1780420" y="2809449"/>
              <a:ext cx="1075021" cy="3216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矢印: 右 32">
              <a:extLst>
                <a:ext uri="{FF2B5EF4-FFF2-40B4-BE49-F238E27FC236}">
                  <a16:creationId xmlns:a16="http://schemas.microsoft.com/office/drawing/2014/main" id="{57349E3C-A0EA-50BE-FFE3-C3B368D33665}"/>
                </a:ext>
              </a:extLst>
            </p:cNvPr>
            <p:cNvSpPr/>
            <p:nvPr/>
          </p:nvSpPr>
          <p:spPr>
            <a:xfrm rot="10800000">
              <a:off x="1780419" y="3422649"/>
              <a:ext cx="1075021" cy="3216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47BFF49B-1F34-1196-A250-552C59DCEFD4}"/>
              </a:ext>
            </a:extLst>
          </p:cNvPr>
          <p:cNvGrpSpPr/>
          <p:nvPr/>
        </p:nvGrpSpPr>
        <p:grpSpPr>
          <a:xfrm>
            <a:off x="5134080" y="3127497"/>
            <a:ext cx="1075022" cy="934835"/>
            <a:chOff x="1780419" y="2809449"/>
            <a:chExt cx="1075022" cy="934835"/>
          </a:xfrm>
        </p:grpSpPr>
        <p:sp>
          <p:nvSpPr>
            <p:cNvPr id="39" name="矢印: 右 38">
              <a:extLst>
                <a:ext uri="{FF2B5EF4-FFF2-40B4-BE49-F238E27FC236}">
                  <a16:creationId xmlns:a16="http://schemas.microsoft.com/office/drawing/2014/main" id="{C7E990BF-BA4A-7947-095A-D2D8488BF6B3}"/>
                </a:ext>
              </a:extLst>
            </p:cNvPr>
            <p:cNvSpPr/>
            <p:nvPr/>
          </p:nvSpPr>
          <p:spPr>
            <a:xfrm>
              <a:off x="1780420" y="2809449"/>
              <a:ext cx="1075021" cy="3216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矢印: 右 40">
              <a:extLst>
                <a:ext uri="{FF2B5EF4-FFF2-40B4-BE49-F238E27FC236}">
                  <a16:creationId xmlns:a16="http://schemas.microsoft.com/office/drawing/2014/main" id="{DFC84658-0252-31E5-911A-B521D4C86F9E}"/>
                </a:ext>
              </a:extLst>
            </p:cNvPr>
            <p:cNvSpPr/>
            <p:nvPr/>
          </p:nvSpPr>
          <p:spPr>
            <a:xfrm rot="10800000">
              <a:off x="1780419" y="3422649"/>
              <a:ext cx="1075021" cy="3216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四角形: 角を丸くする 2">
            <a:extLst>
              <a:ext uri="{FF2B5EF4-FFF2-40B4-BE49-F238E27FC236}">
                <a16:creationId xmlns:a16="http://schemas.microsoft.com/office/drawing/2014/main" id="{11610481-99E7-AB9B-EF2A-926005E72AEC}"/>
              </a:ext>
            </a:extLst>
          </p:cNvPr>
          <p:cNvSpPr/>
          <p:nvPr/>
        </p:nvSpPr>
        <p:spPr>
          <a:xfrm>
            <a:off x="6865094" y="3660231"/>
            <a:ext cx="4569891" cy="2332154"/>
          </a:xfrm>
          <a:prstGeom prst="round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D155975D-C35E-8514-CE8A-1056C52206D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749727" y="3712602"/>
            <a:ext cx="775430" cy="775430"/>
          </a:xfrm>
          <a:prstGeom prst="rect">
            <a:avLst/>
          </a:prstGeom>
        </p:spPr>
      </p:pic>
      <p:sp>
        <p:nvSpPr>
          <p:cNvPr id="19" name="Text 8">
            <a:extLst>
              <a:ext uri="{FF2B5EF4-FFF2-40B4-BE49-F238E27FC236}">
                <a16:creationId xmlns:a16="http://schemas.microsoft.com/office/drawing/2014/main" id="{46561700-3353-99E9-6939-5E49AD8C2659}"/>
              </a:ext>
            </a:extLst>
          </p:cNvPr>
          <p:cNvSpPr/>
          <p:nvPr/>
        </p:nvSpPr>
        <p:spPr>
          <a:xfrm>
            <a:off x="8120817" y="3854502"/>
            <a:ext cx="2414514" cy="470263"/>
          </a:xfrm>
          <a:prstGeom prst="rect">
            <a:avLst/>
          </a:prstGeom>
          <a:noFill/>
          <a:ln/>
        </p:spPr>
        <p:txBody>
          <a:bodyPr wrap="square" rtlCol="0" anchor="ctr"/>
          <a:lstStyle/>
          <a:p>
            <a:pPr marL="0" indent="0" algn="ctr">
              <a:buNone/>
            </a:pPr>
            <a:r>
              <a:rPr lang="en-US" altLang="ja-JP" sz="2400" b="1">
                <a:solidFill>
                  <a:schemeClr val="tx2"/>
                </a:solidFill>
                <a:latin typeface="Times" panose="02020603050405020304" pitchFamily="18" charset="0"/>
                <a:cs typeface="Times" panose="02020603050405020304" pitchFamily="18" charset="0"/>
              </a:rPr>
              <a:t>Python API</a:t>
            </a:r>
            <a:endParaRPr lang="en-US" sz="2400" b="1" dirty="0">
              <a:solidFill>
                <a:schemeClr val="tx2"/>
              </a:solidFill>
              <a:latin typeface="Times" panose="02020603050405020304" pitchFamily="18" charset="0"/>
              <a:cs typeface="Times" panose="02020603050405020304" pitchFamily="18" charset="0"/>
            </a:endParaRPr>
          </a:p>
        </p:txBody>
      </p:sp>
      <p:sp>
        <p:nvSpPr>
          <p:cNvPr id="29" name="四角形: 角を丸くする 28">
            <a:extLst>
              <a:ext uri="{FF2B5EF4-FFF2-40B4-BE49-F238E27FC236}">
                <a16:creationId xmlns:a16="http://schemas.microsoft.com/office/drawing/2014/main" id="{858681DF-5252-1EC4-1BC1-D92801F87246}"/>
              </a:ext>
            </a:extLst>
          </p:cNvPr>
          <p:cNvSpPr/>
          <p:nvPr/>
        </p:nvSpPr>
        <p:spPr>
          <a:xfrm>
            <a:off x="7243008" y="4488032"/>
            <a:ext cx="3813522" cy="1430047"/>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5C51B4CE-3073-F053-80B6-B48BC074C3C4}"/>
              </a:ext>
            </a:extLst>
          </p:cNvPr>
          <p:cNvPicPr>
            <a:picLocks noChangeAspect="1"/>
          </p:cNvPicPr>
          <p:nvPr/>
        </p:nvPicPr>
        <p:blipFill>
          <a:blip r:embed="rId7"/>
          <a:stretch>
            <a:fillRect/>
          </a:stretch>
        </p:blipFill>
        <p:spPr>
          <a:xfrm>
            <a:off x="7776057" y="4464335"/>
            <a:ext cx="1426079" cy="1036135"/>
          </a:xfrm>
          <a:prstGeom prst="rect">
            <a:avLst/>
          </a:prstGeom>
        </p:spPr>
      </p:pic>
      <p:pic>
        <p:nvPicPr>
          <p:cNvPr id="32" name="図 31" descr="風船 が含まれている画像&#10;&#10;AI 生成コンテンツは誤りを含む可能性があります。">
            <a:extLst>
              <a:ext uri="{FF2B5EF4-FFF2-40B4-BE49-F238E27FC236}">
                <a16:creationId xmlns:a16="http://schemas.microsoft.com/office/drawing/2014/main" id="{54F39752-11E5-5381-0E62-3D6078B65A9B}"/>
              </a:ext>
            </a:extLst>
          </p:cNvPr>
          <p:cNvPicPr>
            <a:picLocks noChangeAspect="1"/>
          </p:cNvPicPr>
          <p:nvPr/>
        </p:nvPicPr>
        <p:blipFill>
          <a:blip r:embed="rId8"/>
          <a:stretch>
            <a:fillRect/>
          </a:stretch>
        </p:blipFill>
        <p:spPr>
          <a:xfrm>
            <a:off x="9402044" y="4546863"/>
            <a:ext cx="1036340" cy="953607"/>
          </a:xfrm>
          <a:prstGeom prst="rect">
            <a:avLst/>
          </a:prstGeom>
        </p:spPr>
      </p:pic>
      <p:sp>
        <p:nvSpPr>
          <p:cNvPr id="20" name="Text 8">
            <a:extLst>
              <a:ext uri="{FF2B5EF4-FFF2-40B4-BE49-F238E27FC236}">
                <a16:creationId xmlns:a16="http://schemas.microsoft.com/office/drawing/2014/main" id="{1A5A5384-2DCB-37B4-D2DF-1C0171341316}"/>
              </a:ext>
            </a:extLst>
          </p:cNvPr>
          <p:cNvSpPr/>
          <p:nvPr/>
        </p:nvSpPr>
        <p:spPr>
          <a:xfrm>
            <a:off x="7844804" y="5454378"/>
            <a:ext cx="1426079" cy="470263"/>
          </a:xfrm>
          <a:prstGeom prst="rect">
            <a:avLst/>
          </a:prstGeom>
          <a:noFill/>
          <a:ln/>
        </p:spPr>
        <p:txBody>
          <a:bodyPr wrap="square" rtlCol="0" anchor="ctr"/>
          <a:lstStyle/>
          <a:p>
            <a:pPr marL="0" indent="0" algn="ctr">
              <a:buNone/>
            </a:pPr>
            <a:r>
              <a:rPr lang="en-US" sz="2400" b="1" dirty="0">
                <a:solidFill>
                  <a:schemeClr val="tx2"/>
                </a:solidFill>
                <a:latin typeface="Times" panose="02020603050405020304" pitchFamily="18" charset="0"/>
                <a:cs typeface="Times" panose="02020603050405020304" pitchFamily="18" charset="0"/>
              </a:rPr>
              <a:t>Radia</a:t>
            </a:r>
          </a:p>
        </p:txBody>
      </p:sp>
      <p:sp>
        <p:nvSpPr>
          <p:cNvPr id="37" name="Text 8">
            <a:extLst>
              <a:ext uri="{FF2B5EF4-FFF2-40B4-BE49-F238E27FC236}">
                <a16:creationId xmlns:a16="http://schemas.microsoft.com/office/drawing/2014/main" id="{538E00D7-B447-08C6-0914-65B81299C2B2}"/>
              </a:ext>
            </a:extLst>
          </p:cNvPr>
          <p:cNvSpPr/>
          <p:nvPr/>
        </p:nvSpPr>
        <p:spPr>
          <a:xfrm>
            <a:off x="9285768" y="5451097"/>
            <a:ext cx="1426079" cy="470263"/>
          </a:xfrm>
          <a:prstGeom prst="rect">
            <a:avLst/>
          </a:prstGeom>
          <a:noFill/>
          <a:ln/>
        </p:spPr>
        <p:txBody>
          <a:bodyPr wrap="square" rtlCol="0" anchor="ctr"/>
          <a:lstStyle/>
          <a:p>
            <a:pPr marL="0" indent="0" algn="ctr">
              <a:buNone/>
            </a:pPr>
            <a:r>
              <a:rPr lang="en-US" sz="2400" b="1" dirty="0" err="1">
                <a:solidFill>
                  <a:schemeClr val="tx2"/>
                </a:solidFill>
                <a:latin typeface="Times" panose="02020603050405020304" pitchFamily="18" charset="0"/>
                <a:cs typeface="Times" panose="02020603050405020304" pitchFamily="18" charset="0"/>
              </a:rPr>
              <a:t>NGSolve</a:t>
            </a:r>
            <a:endParaRPr lang="en-US" sz="2400" b="1" dirty="0">
              <a:solidFill>
                <a:schemeClr val="tx2"/>
              </a:solidFill>
              <a:latin typeface="Times" panose="02020603050405020304" pitchFamily="18" charset="0"/>
              <a:cs typeface="Times" panose="02020603050405020304" pitchFamily="18" charset="0"/>
            </a:endParaRPr>
          </a:p>
        </p:txBody>
      </p:sp>
      <p:sp>
        <p:nvSpPr>
          <p:cNvPr id="63" name="Audio 63">
            <a:hlinkClick r:id="" action="ppaction://media"/>
          </p:cNvPr>
          <p:cNvSpPr>
            <a:spLocks noGrp="1"/>
          </p:cNvSpPr>
          <p:nvPr/>
        </p:nvSpPr>
        <p:spPr>
          <a:xfrm>
            <a:off x="-914400" y="-914400"/>
            <a:ext cx="914400" cy="914400"/>
          </a:xfrm>
          <a:prstGeom prst="rect">
            <a:avLst/>
          </a:prstGeom>
        </p:spPr>
        <p:txBody>
          <a:bodyPr/>
          <a:lstStyle/>
          <a:p>
            <a:endParaRPr lang="ja-JP" altLang="en-US"/>
          </a:p>
        </p:txBody>
      </p:sp>
      <p:pic>
        <p:nvPicPr>
          <p:cNvPr id="4" name="radia_mcp_audio_08">
            <a:hlinkClick r:id="" action="ppaction://media"/>
            <a:extLst>
              <a:ext uri="{FF2B5EF4-FFF2-40B4-BE49-F238E27FC236}">
                <a16:creationId xmlns:a16="http://schemas.microsoft.com/office/drawing/2014/main" id="{E73AD58B-6455-52EC-0862-DA81570C30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0" cy="0"/>
          </a:xfrm>
          <a:prstGeom prst="rect">
            <a:avLst/>
          </a:prstGeom>
        </p:spPr>
      </p:pic>
    </p:spTree>
    <p:extLst>
      <p:ext uri="{BB962C8B-B14F-4D97-AF65-F5344CB8AC3E}">
        <p14:creationId xmlns:p14="http://schemas.microsoft.com/office/powerpoint/2010/main" val="2282486055"/>
      </p:ext>
    </p:extLst>
  </p:cSld>
  <p:clrMapOvr>
    <a:masterClrMapping/>
  </p:clrMapOvr>
  <mc:AlternateContent xmlns:mc="http://schemas.openxmlformats.org/markup-compatibility/2006">
    <mc:Choice xmlns:p14="http://schemas.microsoft.com/office/powerpoint/2010/main" Requires="p14">
      <p:transition spd="slow" p14:dur="2000" advTm="66114"/>
    </mc:Choice>
    <mc:Fallback>
      <p:transition spd="slow" advTm="6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60AA4-FFFA-9972-CA85-EAF145444A0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6CE0C52-0D53-53A6-5B39-7A52EC472030}"/>
              </a:ext>
            </a:extLst>
          </p:cNvPr>
          <p:cNvSpPr/>
          <p:nvPr/>
        </p:nvSpPr>
        <p:spPr>
          <a:xfrm>
            <a:off x="274320" y="182880"/>
            <a:ext cx="9144000" cy="640080"/>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latin typeface="Times New Roman"/>
                <a:ea typeface="MS ゴシック"/>
              </a:defRPr>
            </a:pPr>
            <a:endParaRPr/>
          </a:p>
        </p:txBody>
      </p:sp>
      <p:sp>
        <p:nvSpPr>
          <p:cNvPr id="23" name="正方形/長方形 22">
            <a:extLst>
              <a:ext uri="{FF2B5EF4-FFF2-40B4-BE49-F238E27FC236}">
                <a16:creationId xmlns:a16="http://schemas.microsoft.com/office/drawing/2014/main" id="{4BE59368-F0AE-A9D0-E969-CB26A557FDDF}"/>
              </a:ext>
            </a:extLst>
          </p:cNvPr>
          <p:cNvSpPr/>
          <p:nvPr/>
        </p:nvSpPr>
        <p:spPr>
          <a:xfrm>
            <a:off x="10658475" y="4445096"/>
            <a:ext cx="1157121" cy="809555"/>
          </a:xfrm>
          <a:prstGeom prst="rect">
            <a:avLst/>
          </a:prstGeom>
          <a:solidFill>
            <a:schemeClr val="accent6">
              <a:lumMod val="40000"/>
              <a:lumOff val="60000"/>
              <a:alpha val="9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3C1B863D-AA52-EB6F-1D2A-C1B506F46E07}"/>
              </a:ext>
            </a:extLst>
          </p:cNvPr>
          <p:cNvSpPr/>
          <p:nvPr/>
        </p:nvSpPr>
        <p:spPr>
          <a:xfrm>
            <a:off x="6954325" y="4445096"/>
            <a:ext cx="3423224" cy="809555"/>
          </a:xfrm>
          <a:prstGeom prst="rect">
            <a:avLst/>
          </a:prstGeom>
          <a:solidFill>
            <a:schemeClr val="accent1">
              <a:lumMod val="40000"/>
              <a:lumOff val="60000"/>
              <a:alpha val="9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31A2FF9-5EFA-103F-A674-B4014428E15B}"/>
              </a:ext>
            </a:extLst>
          </p:cNvPr>
          <p:cNvSpPr/>
          <p:nvPr/>
        </p:nvSpPr>
        <p:spPr>
          <a:xfrm>
            <a:off x="6912748" y="1513409"/>
            <a:ext cx="3511732" cy="873981"/>
          </a:xfrm>
          <a:prstGeom prst="rect">
            <a:avLst/>
          </a:prstGeom>
          <a:solidFill>
            <a:schemeClr val="accent1">
              <a:lumMod val="40000"/>
              <a:lumOff val="60000"/>
              <a:alpha val="9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B4EE9F7-7479-69E1-04CC-6CBB282449A1}"/>
              </a:ext>
            </a:extLst>
          </p:cNvPr>
          <p:cNvSpPr/>
          <p:nvPr/>
        </p:nvSpPr>
        <p:spPr>
          <a:xfrm>
            <a:off x="10727798" y="1550384"/>
            <a:ext cx="1045593" cy="809555"/>
          </a:xfrm>
          <a:prstGeom prst="rect">
            <a:avLst/>
          </a:prstGeom>
          <a:solidFill>
            <a:schemeClr val="accent6">
              <a:lumMod val="40000"/>
              <a:lumOff val="60000"/>
              <a:alpha val="9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Rectangle 2">
            <a:extLst>
              <a:ext uri="{FF2B5EF4-FFF2-40B4-BE49-F238E27FC236}">
                <a16:creationId xmlns:a16="http://schemas.microsoft.com/office/drawing/2014/main" id="{0BD2BA2E-00C1-9538-326F-B8935925A03B}"/>
              </a:ext>
            </a:extLst>
          </p:cNvPr>
          <p:cNvSpPr/>
          <p:nvPr/>
        </p:nvSpPr>
        <p:spPr>
          <a:xfrm>
            <a:off x="0" y="0"/>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sp>
        <p:nvSpPr>
          <p:cNvPr id="5" name="TextBox 4">
            <a:extLst>
              <a:ext uri="{FF2B5EF4-FFF2-40B4-BE49-F238E27FC236}">
                <a16:creationId xmlns:a16="http://schemas.microsoft.com/office/drawing/2014/main" id="{A89DC9F4-C895-2895-09BD-3448FAFC04E9}"/>
              </a:ext>
            </a:extLst>
          </p:cNvPr>
          <p:cNvSpPr txBox="1"/>
          <p:nvPr/>
        </p:nvSpPr>
        <p:spPr>
          <a:xfrm>
            <a:off x="457200" y="256032"/>
            <a:ext cx="8513293" cy="523220"/>
          </a:xfrm>
          <a:prstGeom prst="rect">
            <a:avLst/>
          </a:prstGeom>
          <a:noFill/>
        </p:spPr>
        <p:txBody>
          <a:bodyPr wrap="none">
            <a:spAutoFit/>
          </a:bodyPr>
          <a:lstStyle/>
          <a:p>
            <a:pPr lvl="0">
              <a:defRPr sz="2800" b="1">
                <a:solidFill>
                  <a:srgbClr val="FFFFFF"/>
                </a:solidFill>
                <a:latin typeface="Times New Roman"/>
                <a:ea typeface="MS Pゴシック"/>
              </a:defRPr>
            </a:pPr>
            <a:r>
              <a:rPr lang="ja-JP" altLang="ja-JP" sz="2800" dirty="0"/>
              <a:t>MCP Knowledge Base</a:t>
            </a:r>
            <a:r>
              <a:rPr lang="en-US" altLang="ja-JP" sz="2800" dirty="0"/>
              <a:t> - </a:t>
            </a:r>
            <a:r>
              <a:rPr lang="ja-JP" altLang="ja-JP" sz="2800" dirty="0"/>
              <a:t>Example 1</a:t>
            </a:r>
            <a:r>
              <a:rPr lang="en-US" altLang="ja-JP" sz="2800" dirty="0"/>
              <a:t>: Reduced potential</a:t>
            </a:r>
            <a:endParaRPr kumimoji="0" sz="2800" b="1" i="0" u="none" strike="noStrike" kern="1200" cap="none" spc="0" normalizeH="0" baseline="0" noProof="0" dirty="0">
              <a:ln>
                <a:noFill/>
              </a:ln>
              <a:solidFill>
                <a:srgbClr val="FFFFFF"/>
              </a:solidFill>
              <a:effectLst/>
              <a:uLnTx/>
              <a:uFillTx/>
              <a:latin typeface="Times New Roman"/>
              <a:ea typeface="MS Pゴシック"/>
              <a:cs typeface="+mn-cs"/>
            </a:endParaRPr>
          </a:p>
        </p:txBody>
      </p:sp>
      <p:sp>
        <p:nvSpPr>
          <p:cNvPr id="7" name="Rectangle 6">
            <a:extLst>
              <a:ext uri="{FF2B5EF4-FFF2-40B4-BE49-F238E27FC236}">
                <a16:creationId xmlns:a16="http://schemas.microsoft.com/office/drawing/2014/main" id="{8EE26F12-B499-ADE9-608A-5D57530C957B}"/>
              </a:ext>
            </a:extLst>
          </p:cNvPr>
          <p:cNvSpPr/>
          <p:nvPr/>
        </p:nvSpPr>
        <p:spPr>
          <a:xfrm>
            <a:off x="0" y="6803136"/>
            <a:ext cx="12191695" cy="54864"/>
          </a:xfrm>
          <a:prstGeom prst="rect">
            <a:avLst/>
          </a:prstGeom>
          <a:solidFill>
            <a:srgbClr val="0033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latin typeface="Times New Roman"/>
                <a:ea typeface="MS ゴシック"/>
              </a:defRPr>
            </a:pPr>
            <a:endParaRPr kumimoji="0" sz="1800" b="0" i="0" u="none" strike="noStrike" kern="1200" cap="none" spc="0" normalizeH="0" baseline="0" noProof="0">
              <a:ln>
                <a:noFill/>
              </a:ln>
              <a:solidFill>
                <a:prstClr val="white"/>
              </a:solidFill>
              <a:effectLst/>
              <a:uLnTx/>
              <a:uFillTx/>
              <a:latin typeface="Times New Roman"/>
              <a:cs typeface="+mn-cs"/>
            </a:endParaRPr>
          </a:p>
        </p:txBody>
      </p:sp>
      <p:grpSp>
        <p:nvGrpSpPr>
          <p:cNvPr id="58" name="グループ化 57">
            <a:extLst>
              <a:ext uri="{FF2B5EF4-FFF2-40B4-BE49-F238E27FC236}">
                <a16:creationId xmlns:a16="http://schemas.microsoft.com/office/drawing/2014/main" id="{519C0C67-8938-4AA1-238D-A7A8CBA1B874}"/>
              </a:ext>
            </a:extLst>
          </p:cNvPr>
          <p:cNvGrpSpPr/>
          <p:nvPr/>
        </p:nvGrpSpPr>
        <p:grpSpPr>
          <a:xfrm>
            <a:off x="418609" y="1812260"/>
            <a:ext cx="4329742" cy="3605590"/>
            <a:chOff x="683491" y="1626205"/>
            <a:chExt cx="4329742" cy="3605590"/>
          </a:xfrm>
        </p:grpSpPr>
        <p:sp>
          <p:nvSpPr>
            <p:cNvPr id="2" name="四角形: 角を丸くする 1">
              <a:extLst>
                <a:ext uri="{FF2B5EF4-FFF2-40B4-BE49-F238E27FC236}">
                  <a16:creationId xmlns:a16="http://schemas.microsoft.com/office/drawing/2014/main" id="{68E1F40A-9A59-3ACA-626E-004B2A4E6185}"/>
                </a:ext>
              </a:extLst>
            </p:cNvPr>
            <p:cNvSpPr/>
            <p:nvPr/>
          </p:nvSpPr>
          <p:spPr>
            <a:xfrm>
              <a:off x="683491" y="1779796"/>
              <a:ext cx="4329742" cy="3451999"/>
            </a:xfrm>
            <a:prstGeom prst="roundRect">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57" name="グループ化 56">
              <a:extLst>
                <a:ext uri="{FF2B5EF4-FFF2-40B4-BE49-F238E27FC236}">
                  <a16:creationId xmlns:a16="http://schemas.microsoft.com/office/drawing/2014/main" id="{75AB1598-2460-BE17-0882-FCDBB4DBAF6C}"/>
                </a:ext>
              </a:extLst>
            </p:cNvPr>
            <p:cNvGrpSpPr/>
            <p:nvPr/>
          </p:nvGrpSpPr>
          <p:grpSpPr>
            <a:xfrm>
              <a:off x="934345" y="2455595"/>
              <a:ext cx="3828031" cy="2100399"/>
              <a:chOff x="919356" y="2553754"/>
              <a:chExt cx="3828031" cy="2100399"/>
            </a:xfrm>
          </p:grpSpPr>
          <p:sp>
            <p:nvSpPr>
              <p:cNvPr id="11" name="左中かっこ 10">
                <a:extLst>
                  <a:ext uri="{FF2B5EF4-FFF2-40B4-BE49-F238E27FC236}">
                    <a16:creationId xmlns:a16="http://schemas.microsoft.com/office/drawing/2014/main" id="{374329BD-FE57-E93F-844F-ED7F23ABB106}"/>
                  </a:ext>
                </a:extLst>
              </p:cNvPr>
              <p:cNvSpPr/>
              <p:nvPr/>
            </p:nvSpPr>
            <p:spPr>
              <a:xfrm>
                <a:off x="919356" y="2553754"/>
                <a:ext cx="378691" cy="2100399"/>
              </a:xfrm>
              <a:prstGeom prst="leftBrace">
                <a:avLst>
                  <a:gd name="adj1" fmla="val 7662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49EF77E1-7854-71CE-5030-A882E5766FFF}"/>
                  </a:ext>
                </a:extLst>
              </p:cNvPr>
              <p:cNvGrpSpPr/>
              <p:nvPr/>
            </p:nvGrpSpPr>
            <p:grpSpPr>
              <a:xfrm>
                <a:off x="1298046" y="2684430"/>
                <a:ext cx="3449341" cy="1936255"/>
                <a:chOff x="1201758" y="2309829"/>
                <a:chExt cx="3449341" cy="1936255"/>
              </a:xfrm>
            </p:grpSpPr>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6A5437EC-7A34-77D1-1BAD-CE503F69674F}"/>
                        </a:ext>
                      </a:extLst>
                    </p:cNvPr>
                    <p:cNvSpPr txBox="1"/>
                    <p:nvPr/>
                  </p:nvSpPr>
                  <p:spPr>
                    <a:xfrm>
                      <a:off x="1201759" y="2309829"/>
                      <a:ext cx="1150251" cy="345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ja-JP" altLang="en-US" sz="2000" i="1" smtClean="0">
                                <a:latin typeface="Cambria Math" panose="02040503050406030204" pitchFamily="18" charset="0"/>
                              </a:rPr>
                              <m:t>∇</m:t>
                            </m:r>
                            <m:r>
                              <a:rPr kumimoji="1" lang="ja-JP" altLang="en-US" sz="2000" i="1" smtClean="0">
                                <a:latin typeface="Cambria Math" panose="02040503050406030204" pitchFamily="18" charset="0"/>
                              </a:rPr>
                              <m:t>∙</m:t>
                            </m:r>
                            <m:acc>
                              <m:accPr>
                                <m:chr m:val="⃗"/>
                                <m:ctrlPr>
                                  <a:rPr kumimoji="1" lang="ja-JP" altLang="en-US" sz="2000" i="1" smtClean="0">
                                    <a:latin typeface="Cambria Math" panose="02040503050406030204" pitchFamily="18" charset="0"/>
                                  </a:rPr>
                                </m:ctrlPr>
                              </m:accPr>
                              <m:e>
                                <m:r>
                                  <a:rPr kumimoji="1" lang="en-US" altLang="ja-JP" sz="2000" b="1" i="1">
                                    <a:latin typeface="Cambria Math" panose="02040503050406030204" pitchFamily="18" charset="0"/>
                                  </a:rPr>
                                  <m:t>𝑩</m:t>
                                </m:r>
                              </m:e>
                            </m:acc>
                            <m:r>
                              <a:rPr kumimoji="1" lang="en-US" altLang="ja-JP" sz="2000" b="1" i="1" smtClean="0">
                                <a:latin typeface="Cambria Math" panose="02040503050406030204" pitchFamily="18" charset="0"/>
                              </a:rPr>
                              <m:t> </m:t>
                            </m:r>
                            <m:r>
                              <a:rPr kumimoji="1" lang="en-US" altLang="ja-JP" sz="2000" b="0" i="1" smtClean="0">
                                <a:latin typeface="Cambria Math" panose="02040503050406030204" pitchFamily="18" charset="0"/>
                              </a:rPr>
                              <m:t>=0</m:t>
                            </m:r>
                          </m:oMath>
                        </m:oMathPara>
                      </a14:m>
                      <a:endParaRPr kumimoji="1" lang="ja-JP" altLang="en-US" sz="2000" b="1" i="1" dirty="0"/>
                    </a:p>
                  </p:txBody>
                </p:sp>
              </mc:Choice>
              <mc:Fallback xmlns="">
                <p:sp>
                  <p:nvSpPr>
                    <p:cNvPr id="9" name="テキスト ボックス 8">
                      <a:extLst>
                        <a:ext uri="{FF2B5EF4-FFF2-40B4-BE49-F238E27FC236}">
                          <a16:creationId xmlns:a16="http://schemas.microsoft.com/office/drawing/2014/main" id="{6A5437EC-7A34-77D1-1BAD-CE503F69674F}"/>
                        </a:ext>
                      </a:extLst>
                    </p:cNvPr>
                    <p:cNvSpPr txBox="1">
                      <a:spLocks noRot="1" noChangeAspect="1" noMove="1" noResize="1" noEditPoints="1" noAdjustHandles="1" noChangeArrowheads="1" noChangeShapeType="1" noTextEdit="1"/>
                    </p:cNvSpPr>
                    <p:nvPr/>
                  </p:nvSpPr>
                  <p:spPr>
                    <a:xfrm>
                      <a:off x="1201759" y="2309829"/>
                      <a:ext cx="1150251" cy="345159"/>
                    </a:xfrm>
                    <a:prstGeom prst="rect">
                      <a:avLst/>
                    </a:prstGeom>
                    <a:blipFill>
                      <a:blip r:embed="rId9"/>
                      <a:stretch>
                        <a:fillRect l="-3175" r="-3175" b="-53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6FA3C19F-19DB-9F1F-7777-A4CA567A0D1F}"/>
                        </a:ext>
                      </a:extLst>
                    </p:cNvPr>
                    <p:cNvSpPr txBox="1"/>
                    <p:nvPr/>
                  </p:nvSpPr>
                  <p:spPr>
                    <a:xfrm>
                      <a:off x="1201758" y="2643167"/>
                      <a:ext cx="1636281" cy="655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ja-JP" altLang="en-US" sz="2000" i="1" smtClean="0">
                                <a:latin typeface="Cambria Math" panose="02040503050406030204" pitchFamily="18" charset="0"/>
                              </a:rPr>
                              <m:t>∇</m:t>
                            </m:r>
                            <m:r>
                              <a:rPr kumimoji="1" lang="en-US" altLang="ja-JP" sz="2000" i="1" smtClean="0">
                                <a:latin typeface="Cambria Math" panose="02040503050406030204" pitchFamily="18" charset="0"/>
                                <a:ea typeface="Cambria Math" panose="02040503050406030204" pitchFamily="18" charset="0"/>
                              </a:rPr>
                              <m:t>×</m:t>
                            </m:r>
                            <m:acc>
                              <m:accPr>
                                <m:chr m:val="⃗"/>
                                <m:ctrlPr>
                                  <a:rPr kumimoji="1" lang="en-US" altLang="ja-JP" sz="2000" i="1" smtClean="0">
                                    <a:latin typeface="Cambria Math" panose="02040503050406030204" pitchFamily="18" charset="0"/>
                                    <a:ea typeface="Cambria Math" panose="02040503050406030204" pitchFamily="18" charset="0"/>
                                  </a:rPr>
                                </m:ctrlPr>
                              </m:accPr>
                              <m:e>
                                <m:r>
                                  <a:rPr kumimoji="1" lang="en-US" altLang="ja-JP" sz="2000" b="1" i="1">
                                    <a:latin typeface="Cambria Math" panose="02040503050406030204" pitchFamily="18" charset="0"/>
                                    <a:ea typeface="Cambria Math" panose="02040503050406030204" pitchFamily="18" charset="0"/>
                                  </a:rPr>
                                  <m:t>𝑬</m:t>
                                </m:r>
                              </m:e>
                            </m:acc>
                            <m:r>
                              <a:rPr kumimoji="1" lang="en-US" altLang="ja-JP" sz="2000" b="0" i="1" smtClean="0">
                                <a:latin typeface="Cambria Math" panose="02040503050406030204" pitchFamily="18" charset="0"/>
                              </a:rPr>
                              <m:t>=−</m:t>
                            </m:r>
                            <m:f>
                              <m:fPr>
                                <m:ctrlPr>
                                  <a:rPr kumimoji="1" lang="en-US" altLang="ja-JP" sz="2000" b="0" i="1" smtClean="0">
                                    <a:latin typeface="Cambria Math" panose="02040503050406030204" pitchFamily="18" charset="0"/>
                                  </a:rPr>
                                </m:ctrlPr>
                              </m:fPr>
                              <m:num>
                                <m:r>
                                  <a:rPr kumimoji="1" lang="ja-JP" altLang="en-US" sz="2000" b="0" i="1" smtClean="0">
                                    <a:latin typeface="Cambria Math" panose="02040503050406030204" pitchFamily="18" charset="0"/>
                                  </a:rPr>
                                  <m:t>𝜕</m:t>
                                </m:r>
                                <m:acc>
                                  <m:accPr>
                                    <m:chr m:val="⃗"/>
                                    <m:ctrlPr>
                                      <a:rPr kumimoji="1" lang="ja-JP" altLang="en-US" sz="2000" b="0" i="1" smtClean="0">
                                        <a:latin typeface="Cambria Math" panose="02040503050406030204" pitchFamily="18" charset="0"/>
                                      </a:rPr>
                                    </m:ctrlPr>
                                  </m:accPr>
                                  <m:e>
                                    <m:r>
                                      <a:rPr kumimoji="1" lang="en-US" altLang="ja-JP" sz="2000" b="1" i="1">
                                        <a:latin typeface="Cambria Math" panose="02040503050406030204" pitchFamily="18" charset="0"/>
                                      </a:rPr>
                                      <m:t>𝑩</m:t>
                                    </m:r>
                                  </m:e>
                                </m:acc>
                                <m:r>
                                  <a:rPr kumimoji="1" lang="en-US" altLang="ja-JP" sz="2000" b="1" i="1" smtClean="0">
                                    <a:latin typeface="Cambria Math" panose="02040503050406030204" pitchFamily="18" charset="0"/>
                                  </a:rPr>
                                  <m:t> </m:t>
                                </m:r>
                              </m:num>
                              <m:den>
                                <m:r>
                                  <a:rPr kumimoji="1" lang="ja-JP" altLang="en-US" sz="2000" b="0" i="1" smtClean="0">
                                    <a:latin typeface="Cambria Math" panose="02040503050406030204" pitchFamily="18" charset="0"/>
                                  </a:rPr>
                                  <m:t>𝜕</m:t>
                                </m:r>
                                <m:r>
                                  <a:rPr kumimoji="1" lang="en-US" altLang="ja-JP" sz="2000" b="0" i="1" smtClean="0">
                                    <a:latin typeface="Cambria Math" panose="02040503050406030204" pitchFamily="18" charset="0"/>
                                  </a:rPr>
                                  <m:t>𝑡</m:t>
                                </m:r>
                              </m:den>
                            </m:f>
                          </m:oMath>
                        </m:oMathPara>
                      </a14:m>
                      <a:endParaRPr kumimoji="1" lang="ja-JP" altLang="en-US" sz="2000" b="1" i="1" dirty="0"/>
                    </a:p>
                  </p:txBody>
                </p:sp>
              </mc:Choice>
              <mc:Fallback xmlns="">
                <p:sp>
                  <p:nvSpPr>
                    <p:cNvPr id="15" name="テキスト ボックス 14">
                      <a:extLst>
                        <a:ext uri="{FF2B5EF4-FFF2-40B4-BE49-F238E27FC236}">
                          <a16:creationId xmlns:a16="http://schemas.microsoft.com/office/drawing/2014/main" id="{6FA3C19F-19DB-9F1F-7777-A4CA567A0D1F}"/>
                        </a:ext>
                      </a:extLst>
                    </p:cNvPr>
                    <p:cNvSpPr txBox="1">
                      <a:spLocks noRot="1" noChangeAspect="1" noMove="1" noResize="1" noEditPoints="1" noAdjustHandles="1" noChangeArrowheads="1" noChangeShapeType="1" noTextEdit="1"/>
                    </p:cNvSpPr>
                    <p:nvPr/>
                  </p:nvSpPr>
                  <p:spPr>
                    <a:xfrm>
                      <a:off x="1201758" y="2643167"/>
                      <a:ext cx="1636281" cy="655821"/>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1AE8F80A-A797-4B64-C8D2-0017904C6585}"/>
                        </a:ext>
                      </a:extLst>
                    </p:cNvPr>
                    <p:cNvSpPr txBox="1"/>
                    <p:nvPr/>
                  </p:nvSpPr>
                  <p:spPr>
                    <a:xfrm>
                      <a:off x="1201759" y="3294585"/>
                      <a:ext cx="2176814" cy="345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ja-JP" altLang="en-US" sz="2000" i="1" smtClean="0">
                                <a:latin typeface="Cambria Math" panose="02040503050406030204" pitchFamily="18" charset="0"/>
                              </a:rPr>
                              <m:t>∇</m:t>
                            </m:r>
                            <m:r>
                              <a:rPr kumimoji="1" lang="en-US" altLang="ja-JP" sz="2000" i="1">
                                <a:latin typeface="Cambria Math" panose="02040503050406030204" pitchFamily="18" charset="0"/>
                                <a:ea typeface="Cambria Math" panose="02040503050406030204" pitchFamily="18" charset="0"/>
                              </a:rPr>
                              <m:t>∙</m:t>
                            </m:r>
                            <m:acc>
                              <m:accPr>
                                <m:chr m:val="⃗"/>
                                <m:ctrlPr>
                                  <a:rPr kumimoji="1" lang="en-US" altLang="ja-JP" sz="2000" i="1" smtClean="0">
                                    <a:latin typeface="Cambria Math" panose="02040503050406030204" pitchFamily="18" charset="0"/>
                                    <a:ea typeface="Cambria Math" panose="02040503050406030204" pitchFamily="18" charset="0"/>
                                  </a:rPr>
                                </m:ctrlPr>
                              </m:accPr>
                              <m:e>
                                <m:r>
                                  <a:rPr kumimoji="1" lang="en-US" altLang="ja-JP" sz="2000" b="1" i="1">
                                    <a:latin typeface="Cambria Math" panose="02040503050406030204" pitchFamily="18" charset="0"/>
                                    <a:ea typeface="Cambria Math" panose="02040503050406030204" pitchFamily="18" charset="0"/>
                                  </a:rPr>
                                  <m:t>𝑫</m:t>
                                </m:r>
                              </m:e>
                            </m:acc>
                            <m:d>
                              <m:dPr>
                                <m:ctrlPr>
                                  <a:rPr kumimoji="1" lang="en-US" altLang="ja-JP" sz="2000" b="0" i="1" smtClean="0">
                                    <a:latin typeface="Cambria Math" panose="02040503050406030204" pitchFamily="18" charset="0"/>
                                    <a:ea typeface="Cambria Math" panose="02040503050406030204" pitchFamily="18" charset="0"/>
                                  </a:rPr>
                                </m:ctrlPr>
                              </m:dPr>
                              <m:e>
                                <m:r>
                                  <a:rPr kumimoji="1" lang="en-US" altLang="ja-JP" sz="2000" b="0" i="1" smtClean="0">
                                    <a:latin typeface="Cambria Math" panose="02040503050406030204" pitchFamily="18" charset="0"/>
                                  </a:rPr>
                                  <m:t>𝑡</m:t>
                                </m:r>
                                <m:r>
                                  <a:rPr kumimoji="1" lang="en-US" altLang="ja-JP" sz="2000" b="0" i="1" smtClean="0">
                                    <a:latin typeface="Cambria Math" panose="02040503050406030204" pitchFamily="18" charset="0"/>
                                  </a:rPr>
                                  <m:t>, </m:t>
                                </m:r>
                                <m:r>
                                  <a:rPr kumimoji="1" lang="en-US" altLang="ja-JP" sz="2000" b="1" i="1" smtClean="0">
                                    <a:latin typeface="Cambria Math" panose="02040503050406030204" pitchFamily="18" charset="0"/>
                                  </a:rPr>
                                  <m:t>𝒓</m:t>
                                </m:r>
                              </m:e>
                            </m:d>
                            <m:r>
                              <a:rPr kumimoji="1" lang="en-US" altLang="ja-JP" sz="2000" b="0" i="1" smtClean="0">
                                <a:latin typeface="Cambria Math" panose="02040503050406030204" pitchFamily="18" charset="0"/>
                              </a:rPr>
                              <m:t>=</m:t>
                            </m:r>
                            <m:r>
                              <a:rPr kumimoji="1" lang="ja-JP" altLang="en-US" sz="2000" b="0" i="1" smtClean="0">
                                <a:latin typeface="Cambria Math" panose="02040503050406030204" pitchFamily="18" charset="0"/>
                              </a:rPr>
                              <m:t>𝜌</m:t>
                            </m:r>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𝑡</m:t>
                            </m:r>
                            <m:r>
                              <a:rPr kumimoji="1" lang="en-US" altLang="ja-JP" sz="2000" b="0" i="1" smtClean="0">
                                <a:latin typeface="Cambria Math" panose="02040503050406030204" pitchFamily="18" charset="0"/>
                              </a:rPr>
                              <m:t>,</m:t>
                            </m:r>
                            <m:r>
                              <a:rPr kumimoji="1" lang="en-US" altLang="ja-JP" sz="2000" b="1" i="1" smtClean="0">
                                <a:latin typeface="Cambria Math" panose="02040503050406030204" pitchFamily="18" charset="0"/>
                              </a:rPr>
                              <m:t>𝒓</m:t>
                            </m:r>
                            <m:r>
                              <a:rPr kumimoji="1" lang="en-US" altLang="ja-JP" sz="2000" b="0" i="1" smtClean="0">
                                <a:latin typeface="Cambria Math" panose="02040503050406030204" pitchFamily="18" charset="0"/>
                              </a:rPr>
                              <m:t>)</m:t>
                            </m:r>
                          </m:oMath>
                        </m:oMathPara>
                      </a14:m>
                      <a:endParaRPr kumimoji="1" lang="ja-JP" altLang="en-US" sz="2000" b="1" i="1" dirty="0"/>
                    </a:p>
                  </p:txBody>
                </p:sp>
              </mc:Choice>
              <mc:Fallback xmlns="">
                <p:sp>
                  <p:nvSpPr>
                    <p:cNvPr id="17" name="テキスト ボックス 16">
                      <a:extLst>
                        <a:ext uri="{FF2B5EF4-FFF2-40B4-BE49-F238E27FC236}">
                          <a16:creationId xmlns:a16="http://schemas.microsoft.com/office/drawing/2014/main" id="{1AE8F80A-A797-4B64-C8D2-0017904C6585}"/>
                        </a:ext>
                      </a:extLst>
                    </p:cNvPr>
                    <p:cNvSpPr txBox="1">
                      <a:spLocks noRot="1" noChangeAspect="1" noMove="1" noResize="1" noEditPoints="1" noAdjustHandles="1" noChangeArrowheads="1" noChangeShapeType="1" noTextEdit="1"/>
                    </p:cNvSpPr>
                    <p:nvPr/>
                  </p:nvSpPr>
                  <p:spPr>
                    <a:xfrm>
                      <a:off x="1201759" y="3294585"/>
                      <a:ext cx="2176814" cy="345159"/>
                    </a:xfrm>
                    <a:prstGeom prst="rect">
                      <a:avLst/>
                    </a:prstGeom>
                    <a:blipFill>
                      <a:blip r:embed="rId11"/>
                      <a:stretch>
                        <a:fillRect l="-2241" r="-3922" b="-2982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19B94DE1-F2C3-C87C-61F6-FB05E8DC1C12}"/>
                        </a:ext>
                      </a:extLst>
                    </p:cNvPr>
                    <p:cNvSpPr txBox="1"/>
                    <p:nvPr/>
                  </p:nvSpPr>
                  <p:spPr>
                    <a:xfrm>
                      <a:off x="1201758" y="3590263"/>
                      <a:ext cx="3449341" cy="655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ja-JP" altLang="en-US" sz="2000" i="1" smtClean="0">
                                <a:latin typeface="Cambria Math" panose="02040503050406030204" pitchFamily="18" charset="0"/>
                              </a:rPr>
                              <m:t>∇</m:t>
                            </m:r>
                            <m:r>
                              <a:rPr kumimoji="1" lang="en-US" altLang="ja-JP" sz="2000" i="1" smtClean="0">
                                <a:latin typeface="Cambria Math" panose="02040503050406030204" pitchFamily="18" charset="0"/>
                                <a:ea typeface="Cambria Math" panose="02040503050406030204" pitchFamily="18" charset="0"/>
                              </a:rPr>
                              <m:t>×</m:t>
                            </m:r>
                            <m:acc>
                              <m:accPr>
                                <m:chr m:val="⃗"/>
                                <m:ctrlPr>
                                  <a:rPr kumimoji="1" lang="en-US" altLang="ja-JP" sz="2000" i="1" smtClean="0">
                                    <a:latin typeface="Cambria Math" panose="02040503050406030204" pitchFamily="18" charset="0"/>
                                    <a:ea typeface="Cambria Math" panose="02040503050406030204" pitchFamily="18" charset="0"/>
                                  </a:rPr>
                                </m:ctrlPr>
                              </m:accPr>
                              <m:e>
                                <m:r>
                                  <a:rPr kumimoji="1" lang="en-US" altLang="ja-JP" sz="2000" b="1" i="1">
                                    <a:latin typeface="Cambria Math" panose="02040503050406030204" pitchFamily="18" charset="0"/>
                                    <a:ea typeface="Cambria Math" panose="02040503050406030204" pitchFamily="18" charset="0"/>
                                  </a:rPr>
                                  <m:t>𝑯</m:t>
                                </m:r>
                              </m:e>
                            </m:acc>
                            <m:d>
                              <m:dPr>
                                <m:ctrlPr>
                                  <a:rPr kumimoji="1" lang="en-US" altLang="ja-JP" sz="2000" b="0" i="1" smtClean="0">
                                    <a:latin typeface="Cambria Math" panose="02040503050406030204" pitchFamily="18" charset="0"/>
                                    <a:ea typeface="Cambria Math" panose="02040503050406030204" pitchFamily="18" charset="0"/>
                                  </a:rPr>
                                </m:ctrlPr>
                              </m:dPr>
                              <m:e>
                                <m:r>
                                  <a:rPr kumimoji="1" lang="en-US" altLang="ja-JP" sz="2000" b="0" i="1" smtClean="0">
                                    <a:latin typeface="Cambria Math" panose="02040503050406030204" pitchFamily="18" charset="0"/>
                                  </a:rPr>
                                  <m:t>𝑡</m:t>
                                </m:r>
                                <m:r>
                                  <a:rPr kumimoji="1" lang="en-US" altLang="ja-JP" sz="2000" b="0" i="1" smtClean="0">
                                    <a:latin typeface="Cambria Math" panose="02040503050406030204" pitchFamily="18" charset="0"/>
                                  </a:rPr>
                                  <m:t>, </m:t>
                                </m:r>
                                <m:r>
                                  <a:rPr kumimoji="1" lang="en-US" altLang="ja-JP" sz="2000" b="1" i="1" smtClean="0">
                                    <a:latin typeface="Cambria Math" panose="02040503050406030204" pitchFamily="18" charset="0"/>
                                  </a:rPr>
                                  <m:t>𝒓</m:t>
                                </m:r>
                              </m:e>
                            </m:d>
                            <m:r>
                              <a:rPr kumimoji="1" lang="en-US" altLang="ja-JP" sz="2000" b="0" i="1" smtClean="0">
                                <a:latin typeface="Cambria Math" panose="02040503050406030204" pitchFamily="18" charset="0"/>
                              </a:rPr>
                              <m:t>=</m:t>
                            </m:r>
                            <m:acc>
                              <m:accPr>
                                <m:chr m:val="⃗"/>
                                <m:ctrlPr>
                                  <a:rPr kumimoji="1" lang="en-US" altLang="ja-JP" sz="2000" b="0" i="1" smtClean="0">
                                    <a:latin typeface="Cambria Math" panose="02040503050406030204" pitchFamily="18" charset="0"/>
                                  </a:rPr>
                                </m:ctrlPr>
                              </m:accPr>
                              <m:e>
                                <m:r>
                                  <a:rPr kumimoji="1" lang="en-US" altLang="ja-JP" sz="2000" b="1" i="1">
                                    <a:latin typeface="Cambria Math" panose="02040503050406030204" pitchFamily="18" charset="0"/>
                                  </a:rPr>
                                  <m:t>𝒋</m:t>
                                </m:r>
                              </m:e>
                            </m:acc>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𝑡</m:t>
                            </m:r>
                            <m:r>
                              <a:rPr kumimoji="1" lang="en-US" altLang="ja-JP" sz="2000" b="0" i="1" smtClean="0">
                                <a:latin typeface="Cambria Math" panose="02040503050406030204" pitchFamily="18" charset="0"/>
                              </a:rPr>
                              <m:t>,</m:t>
                            </m:r>
                            <m:r>
                              <a:rPr kumimoji="1" lang="en-US" altLang="ja-JP" sz="2000" b="1" i="1" smtClean="0">
                                <a:latin typeface="Cambria Math" panose="02040503050406030204" pitchFamily="18" charset="0"/>
                              </a:rPr>
                              <m:t>𝒓</m:t>
                            </m:r>
                            <m:r>
                              <a:rPr kumimoji="1" lang="en-US" altLang="ja-JP" sz="2000" b="0" i="1" smtClean="0">
                                <a:latin typeface="Cambria Math" panose="02040503050406030204" pitchFamily="18" charset="0"/>
                              </a:rPr>
                              <m:t>)−</m:t>
                            </m:r>
                            <m:f>
                              <m:fPr>
                                <m:ctrlPr>
                                  <a:rPr kumimoji="1" lang="en-US" altLang="ja-JP" sz="2000" b="0" i="1" smtClean="0">
                                    <a:latin typeface="Cambria Math" panose="02040503050406030204" pitchFamily="18" charset="0"/>
                                  </a:rPr>
                                </m:ctrlPr>
                              </m:fPr>
                              <m:num>
                                <m:r>
                                  <a:rPr kumimoji="1" lang="ja-JP" altLang="en-US" sz="2000" b="0" i="1" smtClean="0">
                                    <a:latin typeface="Cambria Math" panose="02040503050406030204" pitchFamily="18" charset="0"/>
                                  </a:rPr>
                                  <m:t>𝜕</m:t>
                                </m:r>
                                <m:acc>
                                  <m:accPr>
                                    <m:chr m:val="⃗"/>
                                    <m:ctrlPr>
                                      <a:rPr kumimoji="1" lang="en-US" altLang="ja-JP" sz="2000" i="1">
                                        <a:latin typeface="Cambria Math" panose="02040503050406030204" pitchFamily="18" charset="0"/>
                                        <a:ea typeface="Cambria Math" panose="02040503050406030204" pitchFamily="18" charset="0"/>
                                      </a:rPr>
                                    </m:ctrlPr>
                                  </m:accPr>
                                  <m:e>
                                    <m:r>
                                      <a:rPr kumimoji="1" lang="en-US" altLang="ja-JP" sz="2000" b="1" i="1">
                                        <a:latin typeface="Cambria Math" panose="02040503050406030204" pitchFamily="18" charset="0"/>
                                        <a:ea typeface="Cambria Math" panose="02040503050406030204" pitchFamily="18" charset="0"/>
                                      </a:rPr>
                                      <m:t>𝑫</m:t>
                                    </m:r>
                                  </m:e>
                                </m:acc>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𝑡</m:t>
                                </m:r>
                                <m:r>
                                  <a:rPr kumimoji="1" lang="en-US" altLang="ja-JP" sz="2000" b="0" i="1" smtClean="0">
                                    <a:latin typeface="Cambria Math" panose="02040503050406030204" pitchFamily="18" charset="0"/>
                                  </a:rPr>
                                  <m:t>,</m:t>
                                </m:r>
                                <m:r>
                                  <a:rPr kumimoji="1" lang="en-US" altLang="ja-JP" sz="2000" b="1" i="1" smtClean="0">
                                    <a:latin typeface="Cambria Math" panose="02040503050406030204" pitchFamily="18" charset="0"/>
                                  </a:rPr>
                                  <m:t>𝒓</m:t>
                                </m:r>
                                <m:r>
                                  <a:rPr kumimoji="1" lang="en-US" altLang="ja-JP" sz="2000" b="0" i="1" smtClean="0">
                                    <a:latin typeface="Cambria Math" panose="02040503050406030204" pitchFamily="18" charset="0"/>
                                  </a:rPr>
                                  <m:t>)</m:t>
                                </m:r>
                              </m:num>
                              <m:den>
                                <m:r>
                                  <a:rPr kumimoji="1" lang="ja-JP" altLang="en-US" sz="2000" b="0" i="1" smtClean="0">
                                    <a:latin typeface="Cambria Math" panose="02040503050406030204" pitchFamily="18" charset="0"/>
                                  </a:rPr>
                                  <m:t>𝜕</m:t>
                                </m:r>
                                <m:r>
                                  <a:rPr kumimoji="1" lang="en-US" altLang="ja-JP" sz="2000" b="0" i="1" smtClean="0">
                                    <a:latin typeface="Cambria Math" panose="02040503050406030204" pitchFamily="18" charset="0"/>
                                  </a:rPr>
                                  <m:t>𝑡</m:t>
                                </m:r>
                              </m:den>
                            </m:f>
                          </m:oMath>
                        </m:oMathPara>
                      </a14:m>
                      <a:endParaRPr kumimoji="1" lang="ja-JP" altLang="en-US" sz="2000" b="1" i="1" dirty="0"/>
                    </a:p>
                  </p:txBody>
                </p:sp>
              </mc:Choice>
              <mc:Fallback xmlns="">
                <p:sp>
                  <p:nvSpPr>
                    <p:cNvPr id="20" name="テキスト ボックス 19">
                      <a:extLst>
                        <a:ext uri="{FF2B5EF4-FFF2-40B4-BE49-F238E27FC236}">
                          <a16:creationId xmlns:a16="http://schemas.microsoft.com/office/drawing/2014/main" id="{19B94DE1-F2C3-C87C-61F6-FB05E8DC1C12}"/>
                        </a:ext>
                      </a:extLst>
                    </p:cNvPr>
                    <p:cNvSpPr txBox="1">
                      <a:spLocks noRot="1" noChangeAspect="1" noMove="1" noResize="1" noEditPoints="1" noAdjustHandles="1" noChangeArrowheads="1" noChangeShapeType="1" noTextEdit="1"/>
                    </p:cNvSpPr>
                    <p:nvPr/>
                  </p:nvSpPr>
                  <p:spPr>
                    <a:xfrm>
                      <a:off x="1201758" y="3590263"/>
                      <a:ext cx="3449341" cy="655821"/>
                    </a:xfrm>
                    <a:prstGeom prst="rect">
                      <a:avLst/>
                    </a:prstGeom>
                    <a:blipFill>
                      <a:blip r:embed="rId12"/>
                      <a:stretch>
                        <a:fillRect/>
                      </a:stretch>
                    </a:blipFill>
                  </p:spPr>
                  <p:txBody>
                    <a:bodyPr/>
                    <a:lstStyle/>
                    <a:p>
                      <a:r>
                        <a:rPr lang="ja-JP" altLang="en-US">
                          <a:noFill/>
                        </a:rPr>
                        <a:t> </a:t>
                      </a:r>
                    </a:p>
                  </p:txBody>
                </p:sp>
              </mc:Fallback>
            </mc:AlternateContent>
          </p:grpSp>
        </p:grpSp>
        <p:sp>
          <p:nvSpPr>
            <p:cNvPr id="56" name="四角形: 角を丸くする 55">
              <a:extLst>
                <a:ext uri="{FF2B5EF4-FFF2-40B4-BE49-F238E27FC236}">
                  <a16:creationId xmlns:a16="http://schemas.microsoft.com/office/drawing/2014/main" id="{EBE3BF70-8718-F620-5C79-208974C63C05}"/>
                </a:ext>
              </a:extLst>
            </p:cNvPr>
            <p:cNvSpPr/>
            <p:nvPr/>
          </p:nvSpPr>
          <p:spPr>
            <a:xfrm>
              <a:off x="1075806" y="1626205"/>
              <a:ext cx="3545111" cy="510401"/>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200" dirty="0">
                  <a:latin typeface="Times New Roman" panose="02020603050405020304" pitchFamily="18" charset="0"/>
                  <a:cs typeface="Times New Roman" panose="02020603050405020304" pitchFamily="18" charset="0"/>
                </a:rPr>
                <a:t>Maxwell’s equations</a:t>
              </a:r>
              <a:endParaRPr kumimoji="1" lang="ja-JP" altLang="en-US" sz="2200" dirty="0">
                <a:latin typeface="Times New Roman" panose="02020603050405020304" pitchFamily="18" charset="0"/>
                <a:cs typeface="Times New Roman" panose="02020603050405020304" pitchFamily="18" charset="0"/>
              </a:endParaRPr>
            </a:p>
          </p:txBody>
        </p:sp>
      </p:grpSp>
      <p:grpSp>
        <p:nvGrpSpPr>
          <p:cNvPr id="10" name="グループ化 9">
            <a:extLst>
              <a:ext uri="{FF2B5EF4-FFF2-40B4-BE49-F238E27FC236}">
                <a16:creationId xmlns:a16="http://schemas.microsoft.com/office/drawing/2014/main" id="{CD23BDFB-7029-FAF8-F6B1-E4865ABDAF8C}"/>
              </a:ext>
            </a:extLst>
          </p:cNvPr>
          <p:cNvGrpSpPr/>
          <p:nvPr/>
        </p:nvGrpSpPr>
        <p:grpSpPr>
          <a:xfrm>
            <a:off x="5002858" y="2692860"/>
            <a:ext cx="1862959" cy="1837649"/>
            <a:chOff x="5123178" y="2692860"/>
            <a:chExt cx="1862959" cy="1837649"/>
          </a:xfrm>
        </p:grpSpPr>
        <p:grpSp>
          <p:nvGrpSpPr>
            <p:cNvPr id="8" name="グループ化 7">
              <a:extLst>
                <a:ext uri="{FF2B5EF4-FFF2-40B4-BE49-F238E27FC236}">
                  <a16:creationId xmlns:a16="http://schemas.microsoft.com/office/drawing/2014/main" id="{77C9461E-0A20-2389-C0E2-59DE4949B3B9}"/>
                </a:ext>
              </a:extLst>
            </p:cNvPr>
            <p:cNvGrpSpPr/>
            <p:nvPr/>
          </p:nvGrpSpPr>
          <p:grpSpPr>
            <a:xfrm>
              <a:off x="5123178" y="2692860"/>
              <a:ext cx="1570181" cy="1837649"/>
              <a:chOff x="5123178" y="2692860"/>
              <a:chExt cx="1570181" cy="1837649"/>
            </a:xfrm>
          </p:grpSpPr>
          <p:sp>
            <p:nvSpPr>
              <p:cNvPr id="24" name="矢印: 右 23">
                <a:extLst>
                  <a:ext uri="{FF2B5EF4-FFF2-40B4-BE49-F238E27FC236}">
                    <a16:creationId xmlns:a16="http://schemas.microsoft.com/office/drawing/2014/main" id="{8788B17F-E28E-7F06-AC64-1A8860AC10C7}"/>
                  </a:ext>
                </a:extLst>
              </p:cNvPr>
              <p:cNvSpPr/>
              <p:nvPr/>
            </p:nvSpPr>
            <p:spPr>
              <a:xfrm rot="20028147">
                <a:off x="5123178" y="2692860"/>
                <a:ext cx="1570181" cy="266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DA871801-8FAA-27F5-05D1-7538E7CDB21E}"/>
                  </a:ext>
                </a:extLst>
              </p:cNvPr>
              <p:cNvSpPr/>
              <p:nvPr/>
            </p:nvSpPr>
            <p:spPr>
              <a:xfrm rot="1619919">
                <a:off x="5142878" y="4264326"/>
                <a:ext cx="1522713" cy="266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9" name="テキスト ボックス 58">
              <a:extLst>
                <a:ext uri="{FF2B5EF4-FFF2-40B4-BE49-F238E27FC236}">
                  <a16:creationId xmlns:a16="http://schemas.microsoft.com/office/drawing/2014/main" id="{A98222BD-F2E6-BC70-D129-936996AB29D7}"/>
                </a:ext>
              </a:extLst>
            </p:cNvPr>
            <p:cNvSpPr txBox="1"/>
            <p:nvPr/>
          </p:nvSpPr>
          <p:spPr>
            <a:xfrm>
              <a:off x="5199809" y="3307198"/>
              <a:ext cx="1786328" cy="707886"/>
            </a:xfrm>
            <a:prstGeom prst="rect">
              <a:avLst/>
            </a:prstGeom>
            <a:noFill/>
          </p:spPr>
          <p:txBody>
            <a:bodyPr wrap="square" rtlCol="0">
              <a:spAutoFit/>
            </a:bodyPr>
            <a:lstStyle/>
            <a:p>
              <a:r>
                <a:rPr lang="en-US" altLang="ja-JP" sz="2000" dirty="0">
                  <a:latin typeface="Times" panose="02020603050405020304" pitchFamily="18" charset="0"/>
                  <a:cs typeface="Times" panose="02020603050405020304" pitchFamily="18" charset="0"/>
                </a:rPr>
                <a:t>Formula transformation</a:t>
              </a:r>
              <a:endParaRPr kumimoji="1" lang="ja-JP" altLang="en-US" sz="2000" dirty="0">
                <a:latin typeface="Times" panose="02020603050405020304" pitchFamily="18" charset="0"/>
                <a:cs typeface="Times" panose="02020603050405020304" pitchFamily="18" charset="0"/>
              </a:endParaRPr>
            </a:p>
          </p:txBody>
        </p:sp>
      </p:grpSp>
      <p:grpSp>
        <p:nvGrpSpPr>
          <p:cNvPr id="55" name="グループ化 54">
            <a:extLst>
              <a:ext uri="{FF2B5EF4-FFF2-40B4-BE49-F238E27FC236}">
                <a16:creationId xmlns:a16="http://schemas.microsoft.com/office/drawing/2014/main" id="{0DEA5AC5-2BC6-EC92-368B-1C5BE2657F59}"/>
              </a:ext>
            </a:extLst>
          </p:cNvPr>
          <p:cNvGrpSpPr/>
          <p:nvPr/>
        </p:nvGrpSpPr>
        <p:grpSpPr>
          <a:xfrm>
            <a:off x="6778438" y="955864"/>
            <a:ext cx="5113259" cy="2628218"/>
            <a:chOff x="6900961" y="1046559"/>
            <a:chExt cx="5113259" cy="2628218"/>
          </a:xfrm>
        </p:grpSpPr>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800AF85B-6191-BDC3-830F-C84E356CDFBA}"/>
                    </a:ext>
                  </a:extLst>
                </p:cNvPr>
                <p:cNvSpPr txBox="1"/>
                <p:nvPr/>
              </p:nvSpPr>
              <p:spPr>
                <a:xfrm>
                  <a:off x="6900961" y="1649146"/>
                  <a:ext cx="5113259" cy="7582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𝜎</m:t>
                        </m:r>
                        <m:d>
                          <m:dPr>
                            <m:ctrlPr>
                              <a:rPr kumimoji="1" lang="en-US" altLang="ja-JP" sz="2000" i="1" smtClean="0">
                                <a:latin typeface="Cambria Math" panose="02040503050406030204" pitchFamily="18" charset="0"/>
                              </a:rPr>
                            </m:ctrlPr>
                          </m:dPr>
                          <m:e>
                            <m:f>
                              <m:fPr>
                                <m:ctrlPr>
                                  <a:rPr kumimoji="1" lang="en-US" altLang="ja-JP" sz="2000" i="1">
                                    <a:latin typeface="Cambria Math" panose="02040503050406030204" pitchFamily="18" charset="0"/>
                                  </a:rPr>
                                </m:ctrlPr>
                              </m:fPr>
                              <m:num>
                                <m:r>
                                  <a:rPr kumimoji="1" lang="ja-JP" altLang="en-US" sz="2000" i="1">
                                    <a:latin typeface="Cambria Math" panose="02040503050406030204" pitchFamily="18" charset="0"/>
                                  </a:rPr>
                                  <m:t>𝜕</m:t>
                                </m:r>
                                <m:acc>
                                  <m:accPr>
                                    <m:chr m:val="⃗"/>
                                    <m:ctrlPr>
                                      <a:rPr kumimoji="1" lang="ja-JP" altLang="en-US" sz="2000" i="1">
                                        <a:latin typeface="Cambria Math" panose="02040503050406030204" pitchFamily="18" charset="0"/>
                                      </a:rPr>
                                    </m:ctrlPr>
                                  </m:accPr>
                                  <m:e>
                                    <m:sSub>
                                      <m:sSubPr>
                                        <m:ctrlPr>
                                          <a:rPr kumimoji="1" lang="en-US" altLang="ja-JP" sz="2000" i="1">
                                            <a:latin typeface="Cambria Math" panose="02040503050406030204" pitchFamily="18" charset="0"/>
                                          </a:rPr>
                                        </m:ctrlPr>
                                      </m:sSubPr>
                                      <m:e>
                                        <m:r>
                                          <a:rPr kumimoji="1" lang="en-US" altLang="ja-JP" sz="2000" b="1" i="1">
                                            <a:latin typeface="Cambria Math" panose="02040503050406030204" pitchFamily="18" charset="0"/>
                                          </a:rPr>
                                          <m:t>𝑨</m:t>
                                        </m:r>
                                      </m:e>
                                      <m:sub>
                                        <m:r>
                                          <a:rPr kumimoji="1" lang="en-US" altLang="ja-JP" sz="2000" i="1">
                                            <a:latin typeface="Cambria Math" panose="02040503050406030204" pitchFamily="18" charset="0"/>
                                          </a:rPr>
                                          <m:t>𝑟</m:t>
                                        </m:r>
                                      </m:sub>
                                    </m:sSub>
                                  </m:e>
                                </m:acc>
                              </m:num>
                              <m:den>
                                <m:r>
                                  <a:rPr kumimoji="1" lang="ja-JP" altLang="en-US" sz="2000" i="1">
                                    <a:latin typeface="Cambria Math" panose="02040503050406030204" pitchFamily="18" charset="0"/>
                                  </a:rPr>
                                  <m:t>𝜕</m:t>
                                </m:r>
                                <m:r>
                                  <a:rPr kumimoji="1" lang="en-US" altLang="ja-JP" sz="2000" i="1">
                                    <a:latin typeface="Cambria Math" panose="02040503050406030204" pitchFamily="18" charset="0"/>
                                  </a:rPr>
                                  <m:t>𝑡</m:t>
                                </m:r>
                              </m:den>
                            </m:f>
                            <m:r>
                              <a:rPr kumimoji="1" lang="en-US" altLang="ja-JP" sz="2000" b="0" i="1" smtClean="0">
                                <a:latin typeface="Cambria Math" panose="02040503050406030204" pitchFamily="18" charset="0"/>
                              </a:rPr>
                              <m:t>+</m:t>
                            </m:r>
                            <m:r>
                              <m:rPr>
                                <m:sty m:val="p"/>
                              </m:rPr>
                              <a:rPr kumimoji="1" lang="en-US" altLang="ja-JP" sz="2000" i="1">
                                <a:latin typeface="Cambria Math" panose="02040503050406030204" pitchFamily="18" charset="0"/>
                                <a:ea typeface="Cambria Math" panose="02040503050406030204" pitchFamily="18" charset="0"/>
                              </a:rPr>
                              <m:t>∇</m:t>
                            </m:r>
                            <m:r>
                              <a:rPr kumimoji="1" lang="ja-JP" altLang="en-US" sz="2000" i="1" smtClean="0">
                                <a:latin typeface="Cambria Math" panose="02040503050406030204" pitchFamily="18" charset="0"/>
                                <a:ea typeface="Cambria Math" panose="02040503050406030204" pitchFamily="18" charset="0"/>
                              </a:rPr>
                              <m:t>𝜙</m:t>
                            </m:r>
                          </m:e>
                        </m:d>
                        <m:r>
                          <a:rPr kumimoji="1" lang="en-US" altLang="ja-JP" sz="2000" b="0" i="1" smtClean="0">
                            <a:latin typeface="Cambria Math" panose="02040503050406030204" pitchFamily="18" charset="0"/>
                          </a:rPr>
                          <m:t>+</m:t>
                        </m:r>
                        <m:r>
                          <m:rPr>
                            <m:sty m:val="p"/>
                          </m:rPr>
                          <a:rPr kumimoji="1" lang="en-US" altLang="ja-JP"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m:t>
                        </m:r>
                        <m:d>
                          <m:dPr>
                            <m:ctrlPr>
                              <a:rPr kumimoji="1" lang="en-US" altLang="ja-JP" sz="2000" b="0" i="1" smtClean="0">
                                <a:latin typeface="Cambria Math" panose="02040503050406030204" pitchFamily="18" charset="0"/>
                                <a:ea typeface="Cambria Math" panose="02040503050406030204" pitchFamily="18" charset="0"/>
                              </a:rPr>
                            </m:ctrlPr>
                          </m:dPr>
                          <m:e>
                            <m:f>
                              <m:fPr>
                                <m:ctrlPr>
                                  <a:rPr kumimoji="1" lang="en-US" altLang="ja-JP" sz="2000" i="1">
                                    <a:latin typeface="Cambria Math" panose="02040503050406030204" pitchFamily="18" charset="0"/>
                                    <a:ea typeface="Cambria Math" panose="02040503050406030204" pitchFamily="18" charset="0"/>
                                  </a:rPr>
                                </m:ctrlPr>
                              </m:fPr>
                              <m:num>
                                <m:r>
                                  <a:rPr kumimoji="1" lang="en-US" altLang="ja-JP" sz="2000" i="1">
                                    <a:latin typeface="Cambria Math" panose="02040503050406030204" pitchFamily="18" charset="0"/>
                                    <a:ea typeface="Cambria Math" panose="02040503050406030204" pitchFamily="18" charset="0"/>
                                  </a:rPr>
                                  <m:t>1</m:t>
                                </m:r>
                              </m:num>
                              <m:den>
                                <m:r>
                                  <a:rPr kumimoji="1" lang="ja-JP" altLang="en-US" sz="2000" i="1">
                                    <a:latin typeface="Cambria Math" panose="02040503050406030204" pitchFamily="18" charset="0"/>
                                    <a:ea typeface="Cambria Math" panose="02040503050406030204" pitchFamily="18" charset="0"/>
                                  </a:rPr>
                                  <m:t>𝜇</m:t>
                                </m:r>
                              </m:den>
                            </m:f>
                            <m:r>
                              <m:rPr>
                                <m:sty m:val="p"/>
                              </m:rPr>
                              <a:rPr kumimoji="1" lang="ja-JP" altLang="en-US" sz="2000" i="1" smtClean="0">
                                <a:latin typeface="Cambria Math" panose="02040503050406030204" pitchFamily="18" charset="0"/>
                                <a:ea typeface="Cambria Math" panose="02040503050406030204" pitchFamily="18" charset="0"/>
                              </a:rPr>
                              <m:t>∇</m:t>
                            </m:r>
                            <m:r>
                              <a:rPr kumimoji="1" lang="en-US" altLang="ja-JP" sz="2000" i="1" smtClean="0">
                                <a:latin typeface="Cambria Math" panose="02040503050406030204" pitchFamily="18" charset="0"/>
                                <a:ea typeface="Cambria Math" panose="02040503050406030204" pitchFamily="18" charset="0"/>
                              </a:rPr>
                              <m:t>×</m:t>
                            </m:r>
                            <m:acc>
                              <m:accPr>
                                <m:chr m:val="⃗"/>
                                <m:ctrlPr>
                                  <a:rPr kumimoji="1" lang="en-US" altLang="ja-JP" sz="2000" i="1" smtClean="0">
                                    <a:latin typeface="Cambria Math" panose="02040503050406030204" pitchFamily="18" charset="0"/>
                                    <a:ea typeface="Cambria Math" panose="02040503050406030204" pitchFamily="18" charset="0"/>
                                  </a:rPr>
                                </m:ctrlPr>
                              </m:accPr>
                              <m:e>
                                <m:sSub>
                                  <m:sSubPr>
                                    <m:ctrlPr>
                                      <a:rPr kumimoji="1" lang="en-US" altLang="ja-JP" sz="2000" i="1">
                                        <a:latin typeface="Cambria Math" panose="02040503050406030204" pitchFamily="18" charset="0"/>
                                      </a:rPr>
                                    </m:ctrlPr>
                                  </m:sSubPr>
                                  <m:e>
                                    <m:r>
                                      <a:rPr kumimoji="1" lang="en-US" altLang="ja-JP" sz="2000" b="1" i="1">
                                        <a:latin typeface="Cambria Math" panose="02040503050406030204" pitchFamily="18" charset="0"/>
                                      </a:rPr>
                                      <m:t>𝑨</m:t>
                                    </m:r>
                                  </m:e>
                                  <m:sub>
                                    <m:r>
                                      <a:rPr kumimoji="1" lang="en-US" altLang="ja-JP" sz="2000" b="0" i="1">
                                        <a:latin typeface="Cambria Math" panose="02040503050406030204" pitchFamily="18" charset="0"/>
                                      </a:rPr>
                                      <m:t>𝑟</m:t>
                                    </m:r>
                                  </m:sub>
                                </m:sSub>
                              </m:e>
                            </m:acc>
                          </m:e>
                        </m:d>
                        <m:r>
                          <a:rPr kumimoji="1" lang="en-US" altLang="ja-JP" sz="2000" b="0" i="1" smtClean="0">
                            <a:latin typeface="Cambria Math" panose="02040503050406030204" pitchFamily="18" charset="0"/>
                            <a:ea typeface="Cambria Math" panose="02040503050406030204" pitchFamily="18" charset="0"/>
                          </a:rPr>
                          <m:t>=−</m:t>
                        </m:r>
                        <m:r>
                          <a:rPr kumimoji="1" lang="ja-JP" altLang="en-US" sz="2000" b="0" i="1" smtClean="0">
                            <a:latin typeface="Cambria Math" panose="02040503050406030204" pitchFamily="18" charset="0"/>
                            <a:ea typeface="Cambria Math" panose="02040503050406030204" pitchFamily="18" charset="0"/>
                          </a:rPr>
                          <m:t>𝜎</m:t>
                        </m:r>
                        <m:f>
                          <m:fPr>
                            <m:ctrlPr>
                              <a:rPr kumimoji="1" lang="en-US" altLang="ja-JP" sz="2000" b="0" i="1" smtClean="0">
                                <a:latin typeface="Cambria Math" panose="02040503050406030204" pitchFamily="18" charset="0"/>
                                <a:ea typeface="Cambria Math" panose="02040503050406030204" pitchFamily="18" charset="0"/>
                              </a:rPr>
                            </m:ctrlPr>
                          </m:fPr>
                          <m:num>
                            <m:r>
                              <a:rPr kumimoji="1" lang="ja-JP" altLang="en-US" sz="2000" b="0" i="1" smtClean="0">
                                <a:latin typeface="Cambria Math" panose="02040503050406030204" pitchFamily="18" charset="0"/>
                                <a:ea typeface="Cambria Math" panose="02040503050406030204" pitchFamily="18" charset="0"/>
                              </a:rPr>
                              <m:t>𝜕</m:t>
                            </m:r>
                            <m:acc>
                              <m:accPr>
                                <m:chr m:val="⃗"/>
                                <m:ctrlPr>
                                  <a:rPr kumimoji="1" lang="ja-JP" altLang="en-US" sz="2000" b="0" i="1" smtClean="0">
                                    <a:latin typeface="Cambria Math" panose="02040503050406030204" pitchFamily="18" charset="0"/>
                                  </a:rPr>
                                </m:ctrlPr>
                              </m:accPr>
                              <m:e>
                                <m:sSub>
                                  <m:sSubPr>
                                    <m:ctrlPr>
                                      <a:rPr kumimoji="1" lang="en-US" altLang="ja-JP" sz="2000" b="0" i="1" smtClean="0">
                                        <a:latin typeface="Cambria Math" panose="02040503050406030204" pitchFamily="18" charset="0"/>
                                      </a:rPr>
                                    </m:ctrlPr>
                                  </m:sSubPr>
                                  <m:e>
                                    <m:r>
                                      <a:rPr kumimoji="1" lang="en-US" altLang="ja-JP" sz="2000" b="1" i="1" smtClean="0">
                                        <a:latin typeface="Cambria Math" panose="02040503050406030204" pitchFamily="18" charset="0"/>
                                      </a:rPr>
                                      <m:t>𝑨</m:t>
                                    </m:r>
                                  </m:e>
                                  <m:sub>
                                    <m:r>
                                      <a:rPr kumimoji="1" lang="en-US" altLang="ja-JP" sz="2000" b="0" i="1" smtClean="0">
                                        <a:latin typeface="Cambria Math" panose="02040503050406030204" pitchFamily="18" charset="0"/>
                                      </a:rPr>
                                      <m:t>𝑒𝑥𝑡</m:t>
                                    </m:r>
                                  </m:sub>
                                </m:sSub>
                              </m:e>
                            </m:acc>
                          </m:num>
                          <m:den>
                            <m:r>
                              <a:rPr kumimoji="1" lang="ja-JP" altLang="en-US"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𝑡</m:t>
                            </m:r>
                          </m:den>
                        </m:f>
                      </m:oMath>
                    </m:oMathPara>
                  </a14:m>
                  <a:endParaRPr kumimoji="1" lang="ja-JP" altLang="en-US" sz="2000" dirty="0"/>
                </a:p>
              </p:txBody>
            </p:sp>
          </mc:Choice>
          <mc:Fallback xmlns="">
            <p:sp>
              <p:nvSpPr>
                <p:cNvPr id="27" name="テキスト ボックス 26">
                  <a:extLst>
                    <a:ext uri="{FF2B5EF4-FFF2-40B4-BE49-F238E27FC236}">
                      <a16:creationId xmlns:a16="http://schemas.microsoft.com/office/drawing/2014/main" id="{800AF85B-6191-BDC3-830F-C84E356CDFBA}"/>
                    </a:ext>
                  </a:extLst>
                </p:cNvPr>
                <p:cNvSpPr txBox="1">
                  <a:spLocks noRot="1" noChangeAspect="1" noMove="1" noResize="1" noEditPoints="1" noAdjustHandles="1" noChangeArrowheads="1" noChangeShapeType="1" noTextEdit="1"/>
                </p:cNvSpPr>
                <p:nvPr/>
              </p:nvSpPr>
              <p:spPr>
                <a:xfrm>
                  <a:off x="6900961" y="1649146"/>
                  <a:ext cx="5113259" cy="758285"/>
                </a:xfrm>
                <a:prstGeom prst="rect">
                  <a:avLst/>
                </a:prstGeom>
                <a:blipFill>
                  <a:blip r:embed="rId13"/>
                  <a:stretch>
                    <a:fillRect/>
                  </a:stretch>
                </a:blipFill>
              </p:spPr>
              <p:txBody>
                <a:bodyPr/>
                <a:lstStyle/>
                <a:p>
                  <a:r>
                    <a:rPr lang="ja-JP" altLang="en-US">
                      <a:noFill/>
                    </a:rPr>
                    <a:t> </a:t>
                  </a:r>
                </a:p>
              </p:txBody>
            </p:sp>
          </mc:Fallback>
        </mc:AlternateContent>
        <p:sp>
          <p:nvSpPr>
            <p:cNvPr id="32" name="四角形: 角を丸くする 31">
              <a:extLst>
                <a:ext uri="{FF2B5EF4-FFF2-40B4-BE49-F238E27FC236}">
                  <a16:creationId xmlns:a16="http://schemas.microsoft.com/office/drawing/2014/main" id="{8F74F42F-2952-BA86-BEA5-26E85C4040B5}"/>
                </a:ext>
              </a:extLst>
            </p:cNvPr>
            <p:cNvSpPr/>
            <p:nvPr/>
          </p:nvSpPr>
          <p:spPr>
            <a:xfrm>
              <a:off x="6988340" y="1272999"/>
              <a:ext cx="4990300" cy="2401778"/>
            </a:xfrm>
            <a:prstGeom prst="roundRect">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41" name="グループ化 40">
              <a:extLst>
                <a:ext uri="{FF2B5EF4-FFF2-40B4-BE49-F238E27FC236}">
                  <a16:creationId xmlns:a16="http://schemas.microsoft.com/office/drawing/2014/main" id="{EA713E57-27C5-C78F-E389-51A54D9B3653}"/>
                </a:ext>
              </a:extLst>
            </p:cNvPr>
            <p:cNvGrpSpPr/>
            <p:nvPr/>
          </p:nvGrpSpPr>
          <p:grpSpPr>
            <a:xfrm>
              <a:off x="7838958" y="2814853"/>
              <a:ext cx="2997615" cy="730147"/>
              <a:chOff x="7838958" y="2814853"/>
              <a:chExt cx="2997615" cy="730147"/>
            </a:xfrm>
          </p:grpSpPr>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19255D78-052A-5C3E-9A6E-02CEB64989E7}"/>
                      </a:ext>
                    </a:extLst>
                  </p:cNvPr>
                  <p:cNvSpPr txBox="1"/>
                  <p:nvPr/>
                </p:nvSpPr>
                <p:spPr>
                  <a:xfrm>
                    <a:off x="7838958" y="2814853"/>
                    <a:ext cx="2997615" cy="346057"/>
                  </a:xfrm>
                  <a:prstGeom prst="rect">
                    <a:avLst/>
                  </a:prstGeom>
                  <a:noFill/>
                </p:spPr>
                <p:txBody>
                  <a:bodyPr wrap="none" lIns="0" tIns="0" rIns="0" bIns="0" rtlCol="0">
                    <a:spAutoFit/>
                  </a:bodyPr>
                  <a:lstStyle/>
                  <a:p>
                    <a14:m>
                      <m:oMath xmlns:m="http://schemas.openxmlformats.org/officeDocument/2006/math">
                        <m:acc>
                          <m:accPr>
                            <m:chr m:val="⃗"/>
                            <m:ctrlPr>
                              <a:rPr kumimoji="1" lang="en-US" altLang="ja-JP" sz="2000" b="1" i="1" smtClean="0">
                                <a:latin typeface="Cambria Math" panose="02040503050406030204" pitchFamily="18" charset="0"/>
                              </a:rPr>
                            </m:ctrlPr>
                          </m:accPr>
                          <m:e>
                            <m:r>
                              <a:rPr kumimoji="1" lang="en-US" altLang="ja-JP" sz="2000" b="1" i="1">
                                <a:latin typeface="Cambria Math" panose="02040503050406030204" pitchFamily="18" charset="0"/>
                              </a:rPr>
                              <m:t>𝑨</m:t>
                            </m:r>
                          </m:e>
                        </m:acc>
                      </m:oMath>
                    </a14:m>
                    <a:r>
                      <a:rPr kumimoji="1" lang="en-US" altLang="ja-JP" sz="2000" dirty="0">
                        <a:latin typeface="Times" panose="02020603050405020304" pitchFamily="18" charset="0"/>
                        <a:cs typeface="Times" panose="02020603050405020304" pitchFamily="18" charset="0"/>
                      </a:rPr>
                      <a:t> : Magnetic vector potential</a:t>
                    </a:r>
                    <a:endParaRPr kumimoji="1" lang="ja-JP" altLang="en-US" sz="2000" dirty="0">
                      <a:latin typeface="Times" panose="02020603050405020304" pitchFamily="18" charset="0"/>
                      <a:cs typeface="Times" panose="02020603050405020304" pitchFamily="18" charset="0"/>
                    </a:endParaRPr>
                  </a:p>
                </p:txBody>
              </p:sp>
            </mc:Choice>
            <mc:Fallback xmlns="">
              <p:sp>
                <p:nvSpPr>
                  <p:cNvPr id="37" name="テキスト ボックス 36">
                    <a:extLst>
                      <a:ext uri="{FF2B5EF4-FFF2-40B4-BE49-F238E27FC236}">
                        <a16:creationId xmlns:a16="http://schemas.microsoft.com/office/drawing/2014/main" id="{19255D78-052A-5C3E-9A6E-02CEB64989E7}"/>
                      </a:ext>
                    </a:extLst>
                  </p:cNvPr>
                  <p:cNvSpPr txBox="1">
                    <a:spLocks noRot="1" noChangeAspect="1" noMove="1" noResize="1" noEditPoints="1" noAdjustHandles="1" noChangeArrowheads="1" noChangeShapeType="1" noTextEdit="1"/>
                  </p:cNvSpPr>
                  <p:nvPr/>
                </p:nvSpPr>
                <p:spPr>
                  <a:xfrm>
                    <a:off x="7838958" y="2814853"/>
                    <a:ext cx="2997615" cy="346057"/>
                  </a:xfrm>
                  <a:prstGeom prst="rect">
                    <a:avLst/>
                  </a:prstGeom>
                  <a:blipFill>
                    <a:blip r:embed="rId14"/>
                    <a:stretch>
                      <a:fillRect l="-3049" t="-10526" r="-4675" b="-4386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DE5A9B42-33AE-7B99-00A5-EDAA4826FBD3}"/>
                      </a:ext>
                    </a:extLst>
                  </p:cNvPr>
                  <p:cNvSpPr txBox="1"/>
                  <p:nvPr/>
                </p:nvSpPr>
                <p:spPr>
                  <a:xfrm>
                    <a:off x="7838958" y="3237223"/>
                    <a:ext cx="2849242" cy="307777"/>
                  </a:xfrm>
                  <a:prstGeom prst="rect">
                    <a:avLst/>
                  </a:prstGeom>
                  <a:noFill/>
                </p:spPr>
                <p:txBody>
                  <a:bodyPr wrap="none" lIns="0" tIns="0" rIns="0" bIns="0" rtlCol="0">
                    <a:spAutoFit/>
                  </a:bodyPr>
                  <a:lstStyle/>
                  <a:p>
                    <a14:m>
                      <m:oMath xmlns:m="http://schemas.openxmlformats.org/officeDocument/2006/math">
                        <m:r>
                          <a:rPr kumimoji="1" lang="ja-JP" altLang="en-US" sz="2000" b="0" i="1" smtClean="0">
                            <a:latin typeface="Cambria Math" panose="02040503050406030204" pitchFamily="18" charset="0"/>
                          </a:rPr>
                          <m:t>𝜑</m:t>
                        </m:r>
                      </m:oMath>
                    </a14:m>
                    <a:r>
                      <a:rPr kumimoji="1" lang="ja-JP" altLang="en-US" sz="2000" dirty="0">
                        <a:latin typeface="Times" panose="02020603050405020304" pitchFamily="18" charset="0"/>
                        <a:cs typeface="Times" panose="02020603050405020304" pitchFamily="18" charset="0"/>
                      </a:rPr>
                      <a:t> ： </a:t>
                    </a:r>
                    <a:r>
                      <a:rPr kumimoji="1" lang="en-US" altLang="ja-JP" sz="2000" dirty="0">
                        <a:latin typeface="Times" panose="02020603050405020304" pitchFamily="18" charset="0"/>
                        <a:cs typeface="Times" panose="02020603050405020304" pitchFamily="18" charset="0"/>
                      </a:rPr>
                      <a:t>Electric scalar potential</a:t>
                    </a:r>
                    <a:endParaRPr kumimoji="1" lang="ja-JP" altLang="en-US" sz="2000" dirty="0">
                      <a:latin typeface="Times" panose="02020603050405020304" pitchFamily="18" charset="0"/>
                      <a:cs typeface="Times" panose="02020603050405020304" pitchFamily="18" charset="0"/>
                    </a:endParaRPr>
                  </a:p>
                </p:txBody>
              </p:sp>
            </mc:Choice>
            <mc:Fallback xmlns="">
              <p:sp>
                <p:nvSpPr>
                  <p:cNvPr id="38" name="テキスト ボックス 37">
                    <a:extLst>
                      <a:ext uri="{FF2B5EF4-FFF2-40B4-BE49-F238E27FC236}">
                        <a16:creationId xmlns:a16="http://schemas.microsoft.com/office/drawing/2014/main" id="{DE5A9B42-33AE-7B99-00A5-EDAA4826FBD3}"/>
                      </a:ext>
                    </a:extLst>
                  </p:cNvPr>
                  <p:cNvSpPr txBox="1">
                    <a:spLocks noRot="1" noChangeAspect="1" noMove="1" noResize="1" noEditPoints="1" noAdjustHandles="1" noChangeArrowheads="1" noChangeShapeType="1" noTextEdit="1"/>
                  </p:cNvSpPr>
                  <p:nvPr/>
                </p:nvSpPr>
                <p:spPr>
                  <a:xfrm>
                    <a:off x="7838958" y="3237223"/>
                    <a:ext cx="2849242" cy="307777"/>
                  </a:xfrm>
                  <a:prstGeom prst="rect">
                    <a:avLst/>
                  </a:prstGeom>
                  <a:blipFill>
                    <a:blip r:embed="rId15"/>
                    <a:stretch>
                      <a:fillRect l="-3212" t="-29412" r="-5139" b="-50980"/>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52" name="四角形: 角を丸くする 51">
                  <a:extLst>
                    <a:ext uri="{FF2B5EF4-FFF2-40B4-BE49-F238E27FC236}">
                      <a16:creationId xmlns:a16="http://schemas.microsoft.com/office/drawing/2014/main" id="{C293B395-C7C5-7D00-74CF-93BFF1589EEA}"/>
                    </a:ext>
                  </a:extLst>
                </p:cNvPr>
                <p:cNvSpPr/>
                <p:nvPr/>
              </p:nvSpPr>
              <p:spPr>
                <a:xfrm>
                  <a:off x="7645764" y="1046559"/>
                  <a:ext cx="3545111" cy="510401"/>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200" dirty="0">
                      <a:latin typeface="Times New Roman" panose="02020603050405020304" pitchFamily="18" charset="0"/>
                      <a:cs typeface="Times New Roman" panose="02020603050405020304" pitchFamily="18" charset="0"/>
                    </a:rPr>
                    <a:t>Reduced potential </a:t>
                  </a:r>
                  <a14:m>
                    <m:oMath xmlns:m="http://schemas.openxmlformats.org/officeDocument/2006/math">
                      <m:r>
                        <m:rPr>
                          <m:sty m:val="p"/>
                        </m:rPr>
                        <a:rPr lang="en-US" altLang="ja-JP" sz="2200" b="1" i="1" dirty="0">
                          <a:solidFill>
                            <a:srgbClr val="FFFFFF"/>
                          </a:solidFill>
                          <a:latin typeface="Cambria Math" panose="02040503050406030204" pitchFamily="18" charset="0"/>
                          <a:ea typeface="MS Pゴシック"/>
                        </a:rPr>
                        <m:t>A</m:t>
                      </m:r>
                    </m:oMath>
                  </a14:m>
                  <a:r>
                    <a:rPr lang="en-US" altLang="ja-JP" sz="2200" b="1" dirty="0">
                      <a:solidFill>
                        <a:srgbClr val="FFFFFF"/>
                      </a:solidFill>
                      <a:latin typeface="Times New Roman"/>
                      <a:cs typeface="Times New Roman" panose="02020603050405020304" pitchFamily="18" charset="0"/>
                    </a:rPr>
                    <a:t>-</a:t>
                  </a:r>
                  <a14:m>
                    <m:oMath xmlns:m="http://schemas.openxmlformats.org/officeDocument/2006/math">
                      <m:r>
                        <a:rPr lang="ja-JP" altLang="en-US" sz="2200" b="1" i="1" dirty="0">
                          <a:solidFill>
                            <a:srgbClr val="FFFFFF"/>
                          </a:solidFill>
                          <a:latin typeface="Cambria Math" panose="02040503050406030204" pitchFamily="18" charset="0"/>
                          <a:ea typeface="MS Pゴシック"/>
                        </a:rPr>
                        <m:t>𝝓</m:t>
                      </m:r>
                    </m:oMath>
                  </a14:m>
                  <a:endParaRPr kumimoji="1" lang="ja-JP" altLang="en-US" sz="2200" dirty="0">
                    <a:latin typeface="Times New Roman" panose="02020603050405020304" pitchFamily="18" charset="0"/>
                    <a:cs typeface="Times New Roman" panose="02020603050405020304" pitchFamily="18" charset="0"/>
                  </a:endParaRPr>
                </a:p>
              </p:txBody>
            </p:sp>
          </mc:Choice>
          <mc:Fallback xmlns="">
            <p:sp>
              <p:nvSpPr>
                <p:cNvPr id="52" name="四角形: 角を丸くする 51">
                  <a:extLst>
                    <a:ext uri="{FF2B5EF4-FFF2-40B4-BE49-F238E27FC236}">
                      <a16:creationId xmlns:a16="http://schemas.microsoft.com/office/drawing/2014/main" id="{C293B395-C7C5-7D00-74CF-93BFF1589EEA}"/>
                    </a:ext>
                  </a:extLst>
                </p:cNvPr>
                <p:cNvSpPr>
                  <a:spLocks noRot="1" noChangeAspect="1" noMove="1" noResize="1" noEditPoints="1" noAdjustHandles="1" noChangeArrowheads="1" noChangeShapeType="1" noTextEdit="1"/>
                </p:cNvSpPr>
                <p:nvPr/>
              </p:nvSpPr>
              <p:spPr>
                <a:xfrm>
                  <a:off x="7645764" y="1046559"/>
                  <a:ext cx="3545111" cy="510401"/>
                </a:xfrm>
                <a:prstGeom prst="roundRect">
                  <a:avLst/>
                </a:prstGeom>
                <a:blipFill>
                  <a:blip r:embed="rId16"/>
                  <a:stretch>
                    <a:fillRect/>
                  </a:stretch>
                </a:blipFill>
                <a:ln>
                  <a:solidFill>
                    <a:schemeClr val="tx2"/>
                  </a:solidFill>
                </a:ln>
              </p:spPr>
              <p:txBody>
                <a:bodyPr/>
                <a:lstStyle/>
                <a:p>
                  <a:r>
                    <a:rPr lang="ja-JP" altLang="en-US">
                      <a:noFill/>
                    </a:rPr>
                    <a:t> </a:t>
                  </a:r>
                </a:p>
              </p:txBody>
            </p:sp>
          </mc:Fallback>
        </mc:AlternateContent>
      </p:grpSp>
      <p:grpSp>
        <p:nvGrpSpPr>
          <p:cNvPr id="54" name="グループ化 53">
            <a:extLst>
              <a:ext uri="{FF2B5EF4-FFF2-40B4-BE49-F238E27FC236}">
                <a16:creationId xmlns:a16="http://schemas.microsoft.com/office/drawing/2014/main" id="{4B3C430F-E82C-12AD-8402-251120FC6501}"/>
              </a:ext>
            </a:extLst>
          </p:cNvPr>
          <p:cNvGrpSpPr/>
          <p:nvPr/>
        </p:nvGrpSpPr>
        <p:grpSpPr>
          <a:xfrm>
            <a:off x="6901397" y="3776124"/>
            <a:ext cx="4990300" cy="2702532"/>
            <a:chOff x="7021717" y="3543241"/>
            <a:chExt cx="4990300" cy="2702532"/>
          </a:xfrm>
        </p:grpSpPr>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BFF025AD-E489-FCEC-272F-9782CC920933}"/>
                    </a:ext>
                  </a:extLst>
                </p:cNvPr>
                <p:cNvSpPr txBox="1"/>
                <p:nvPr/>
              </p:nvSpPr>
              <p:spPr>
                <a:xfrm>
                  <a:off x="7173918" y="4231917"/>
                  <a:ext cx="4685898" cy="655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m:t>
                        </m:r>
                        <m:d>
                          <m:dPr>
                            <m:ctrlPr>
                              <a:rPr kumimoji="1" lang="en-US" altLang="ja-JP" sz="2000" b="0" i="1" smtClean="0">
                                <a:latin typeface="Cambria Math" panose="02040503050406030204" pitchFamily="18" charset="0"/>
                                <a:ea typeface="Cambria Math" panose="02040503050406030204" pitchFamily="18" charset="0"/>
                              </a:rPr>
                            </m:ctrlPr>
                          </m:dPr>
                          <m:e>
                            <m:r>
                              <a:rPr kumimoji="1" lang="ja-JP" altLang="en-US" sz="2000" b="0" i="1" smtClean="0">
                                <a:latin typeface="Cambria Math" panose="02040503050406030204" pitchFamily="18" charset="0"/>
                                <a:ea typeface="Cambria Math" panose="02040503050406030204" pitchFamily="18" charset="0"/>
                              </a:rPr>
                              <m:t>𝜌</m:t>
                            </m:r>
                            <m:r>
                              <m:rPr>
                                <m:sty m:val="p"/>
                              </m:rPr>
                              <a:rPr kumimoji="1" lang="ja-JP" altLang="en-US" sz="2000" i="1" smtClean="0">
                                <a:latin typeface="Cambria Math" panose="02040503050406030204" pitchFamily="18" charset="0"/>
                                <a:ea typeface="Cambria Math" panose="02040503050406030204" pitchFamily="18" charset="0"/>
                              </a:rPr>
                              <m:t>∇</m:t>
                            </m:r>
                            <m:r>
                              <a:rPr kumimoji="1" lang="en-US" altLang="ja-JP" sz="2000" i="1" smtClean="0">
                                <a:latin typeface="Cambria Math" panose="02040503050406030204" pitchFamily="18" charset="0"/>
                                <a:ea typeface="Cambria Math" panose="02040503050406030204" pitchFamily="18" charset="0"/>
                              </a:rPr>
                              <m:t>×</m:t>
                            </m:r>
                            <m:acc>
                              <m:accPr>
                                <m:chr m:val="⃗"/>
                                <m:ctrlPr>
                                  <a:rPr kumimoji="1" lang="en-US" altLang="ja-JP" sz="2000" i="1" smtClean="0">
                                    <a:latin typeface="Cambria Math" panose="02040503050406030204" pitchFamily="18" charset="0"/>
                                    <a:ea typeface="Cambria Math" panose="02040503050406030204" pitchFamily="18" charset="0"/>
                                  </a:rPr>
                                </m:ctrlPr>
                              </m:accPr>
                              <m:e>
                                <m:r>
                                  <a:rPr kumimoji="1" lang="en-US" altLang="ja-JP" sz="2000" b="1" i="1" smtClean="0">
                                    <a:latin typeface="Cambria Math" panose="02040503050406030204" pitchFamily="18" charset="0"/>
                                    <a:ea typeface="Cambria Math" panose="02040503050406030204" pitchFamily="18" charset="0"/>
                                  </a:rPr>
                                  <m:t>𝑻</m:t>
                                </m:r>
                              </m:e>
                            </m:acc>
                          </m:e>
                        </m:d>
                        <m:r>
                          <a:rPr kumimoji="1" lang="en-US" altLang="ja-JP" sz="2000" b="0" i="1" smtClean="0">
                            <a:latin typeface="Cambria Math" panose="02040503050406030204" pitchFamily="18" charset="0"/>
                            <a:ea typeface="Cambria Math" panose="02040503050406030204" pitchFamily="18" charset="0"/>
                          </a:rPr>
                          <m:t>+</m:t>
                        </m:r>
                        <m:r>
                          <a:rPr kumimoji="1" lang="ja-JP" altLang="en-US" sz="2000" b="0" i="1" smtClean="0">
                            <a:latin typeface="Cambria Math" panose="02040503050406030204" pitchFamily="18" charset="0"/>
                            <a:ea typeface="Cambria Math" panose="02040503050406030204" pitchFamily="18" charset="0"/>
                          </a:rPr>
                          <m:t>𝜇</m:t>
                        </m:r>
                        <m:f>
                          <m:fPr>
                            <m:ctrlPr>
                              <a:rPr kumimoji="1" lang="en-US" altLang="ja-JP" sz="2000" b="0" i="1" smtClean="0">
                                <a:latin typeface="Cambria Math" panose="02040503050406030204" pitchFamily="18" charset="0"/>
                                <a:ea typeface="Cambria Math" panose="02040503050406030204" pitchFamily="18" charset="0"/>
                              </a:rPr>
                            </m:ctrlPr>
                          </m:fPr>
                          <m:num>
                            <m:r>
                              <a:rPr kumimoji="1" lang="ja-JP" altLang="en-US" sz="2000" b="0" i="1" smtClean="0">
                                <a:latin typeface="Cambria Math" panose="02040503050406030204" pitchFamily="18" charset="0"/>
                                <a:ea typeface="Cambria Math" panose="02040503050406030204" pitchFamily="18" charset="0"/>
                              </a:rPr>
                              <m:t>𝜕</m:t>
                            </m:r>
                          </m:num>
                          <m:den>
                            <m:r>
                              <a:rPr kumimoji="1" lang="ja-JP" altLang="en-US"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𝑡</m:t>
                            </m:r>
                          </m:den>
                        </m:f>
                        <m:d>
                          <m:dPr>
                            <m:ctrlPr>
                              <a:rPr kumimoji="1" lang="en-US" altLang="ja-JP" sz="2000" b="0" i="1" smtClean="0">
                                <a:latin typeface="Cambria Math" panose="02040503050406030204" pitchFamily="18" charset="0"/>
                                <a:ea typeface="Cambria Math" panose="02040503050406030204" pitchFamily="18" charset="0"/>
                              </a:rPr>
                            </m:ctrlPr>
                          </m:dPr>
                          <m:e>
                            <m:acc>
                              <m:accPr>
                                <m:chr m:val="⃗"/>
                                <m:ctrlPr>
                                  <a:rPr kumimoji="1" lang="en-US" altLang="ja-JP" sz="2000" b="0" i="1" smtClean="0">
                                    <a:latin typeface="Cambria Math" panose="02040503050406030204" pitchFamily="18" charset="0"/>
                                    <a:ea typeface="Cambria Math" panose="02040503050406030204" pitchFamily="18" charset="0"/>
                                  </a:rPr>
                                </m:ctrlPr>
                              </m:accPr>
                              <m:e>
                                <m:r>
                                  <a:rPr kumimoji="1" lang="en-US" altLang="ja-JP" sz="2000" b="1" i="1" smtClean="0">
                                    <a:latin typeface="Cambria Math" panose="02040503050406030204" pitchFamily="18" charset="0"/>
                                    <a:ea typeface="Cambria Math" panose="02040503050406030204" pitchFamily="18" charset="0"/>
                                  </a:rPr>
                                  <m:t>𝑻</m:t>
                                </m:r>
                              </m:e>
                            </m:acc>
                            <m:r>
                              <a:rPr kumimoji="1" lang="en-US" altLang="ja-JP" sz="2000" b="0" i="1" smtClean="0">
                                <a:latin typeface="Cambria Math" panose="02040503050406030204" pitchFamily="18" charset="0"/>
                                <a:ea typeface="Cambria Math" panose="02040503050406030204" pitchFamily="18" charset="0"/>
                              </a:rPr>
                              <m:t>−</m:t>
                            </m:r>
                            <m:r>
                              <m:rPr>
                                <m:sty m:val="p"/>
                              </m:rPr>
                              <a:rPr kumimoji="1" lang="en-US" altLang="ja-JP" sz="2000" b="0" i="1" smtClean="0">
                                <a:latin typeface="Cambria Math" panose="02040503050406030204" pitchFamily="18" charset="0"/>
                                <a:ea typeface="Cambria Math" panose="02040503050406030204" pitchFamily="18" charset="0"/>
                              </a:rPr>
                              <m:t>∇Ω</m:t>
                            </m:r>
                          </m:e>
                        </m:d>
                        <m:r>
                          <a:rPr kumimoji="1" lang="en-US" altLang="ja-JP" sz="2000" b="0" i="1" smtClean="0">
                            <a:latin typeface="Cambria Math" panose="02040503050406030204" pitchFamily="18" charset="0"/>
                            <a:ea typeface="Cambria Math" panose="02040503050406030204" pitchFamily="18" charset="0"/>
                          </a:rPr>
                          <m:t>=−</m:t>
                        </m:r>
                        <m:r>
                          <a:rPr kumimoji="1" lang="ja-JP" altLang="en-US" sz="2000" b="0" i="1" smtClean="0">
                            <a:latin typeface="Cambria Math" panose="02040503050406030204" pitchFamily="18" charset="0"/>
                            <a:ea typeface="Cambria Math" panose="02040503050406030204" pitchFamily="18" charset="0"/>
                          </a:rPr>
                          <m:t>𝜇</m:t>
                        </m:r>
                        <m:f>
                          <m:fPr>
                            <m:ctrlPr>
                              <a:rPr kumimoji="1" lang="en-US" altLang="ja-JP" sz="2000" b="0" i="1" smtClean="0">
                                <a:latin typeface="Cambria Math" panose="02040503050406030204" pitchFamily="18" charset="0"/>
                                <a:ea typeface="Cambria Math" panose="02040503050406030204" pitchFamily="18" charset="0"/>
                              </a:rPr>
                            </m:ctrlPr>
                          </m:fPr>
                          <m:num>
                            <m:r>
                              <a:rPr kumimoji="1" lang="ja-JP" altLang="en-US" sz="2000" b="0" i="1" smtClean="0">
                                <a:latin typeface="Cambria Math" panose="02040503050406030204" pitchFamily="18" charset="0"/>
                                <a:ea typeface="Cambria Math" panose="02040503050406030204" pitchFamily="18" charset="0"/>
                              </a:rPr>
                              <m:t>𝜕</m:t>
                            </m:r>
                            <m:acc>
                              <m:accPr>
                                <m:chr m:val="⃗"/>
                                <m:ctrlPr>
                                  <a:rPr kumimoji="1" lang="ja-JP" altLang="en-US" sz="2000" b="0" i="1" smtClean="0">
                                    <a:latin typeface="Cambria Math" panose="02040503050406030204" pitchFamily="18" charset="0"/>
                                  </a:rPr>
                                </m:ctrlPr>
                              </m:accPr>
                              <m:e>
                                <m:sSub>
                                  <m:sSubPr>
                                    <m:ctrlPr>
                                      <a:rPr kumimoji="1" lang="en-US" altLang="ja-JP" sz="2000" b="0" i="1" smtClean="0">
                                        <a:latin typeface="Cambria Math" panose="02040503050406030204" pitchFamily="18" charset="0"/>
                                      </a:rPr>
                                    </m:ctrlPr>
                                  </m:sSubPr>
                                  <m:e>
                                    <m:r>
                                      <a:rPr kumimoji="1" lang="en-US" altLang="ja-JP" sz="2000" b="1" i="1" smtClean="0">
                                        <a:latin typeface="Cambria Math" panose="02040503050406030204" pitchFamily="18" charset="0"/>
                                      </a:rPr>
                                      <m:t>𝑯</m:t>
                                    </m:r>
                                  </m:e>
                                  <m:sub>
                                    <m:r>
                                      <a:rPr kumimoji="1" lang="en-US" altLang="ja-JP" sz="2000" b="0" i="1" smtClean="0">
                                        <a:latin typeface="Cambria Math" panose="02040503050406030204" pitchFamily="18" charset="0"/>
                                      </a:rPr>
                                      <m:t>𝑒𝑥𝑡</m:t>
                                    </m:r>
                                  </m:sub>
                                </m:sSub>
                              </m:e>
                            </m:acc>
                          </m:num>
                          <m:den>
                            <m:r>
                              <a:rPr kumimoji="1" lang="ja-JP" altLang="en-US"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𝑡</m:t>
                            </m:r>
                          </m:den>
                        </m:f>
                      </m:oMath>
                    </m:oMathPara>
                  </a14:m>
                  <a:endParaRPr kumimoji="1" lang="ja-JP" altLang="en-US" sz="2000" dirty="0"/>
                </a:p>
              </p:txBody>
            </p:sp>
          </mc:Choice>
          <mc:Fallback xmlns="">
            <p:sp>
              <p:nvSpPr>
                <p:cNvPr id="31" name="テキスト ボックス 30">
                  <a:extLst>
                    <a:ext uri="{FF2B5EF4-FFF2-40B4-BE49-F238E27FC236}">
                      <a16:creationId xmlns:a16="http://schemas.microsoft.com/office/drawing/2014/main" id="{BFF025AD-E489-FCEC-272F-9782CC920933}"/>
                    </a:ext>
                  </a:extLst>
                </p:cNvPr>
                <p:cNvSpPr txBox="1">
                  <a:spLocks noRot="1" noChangeAspect="1" noMove="1" noResize="1" noEditPoints="1" noAdjustHandles="1" noChangeArrowheads="1" noChangeShapeType="1" noTextEdit="1"/>
                </p:cNvSpPr>
                <p:nvPr/>
              </p:nvSpPr>
              <p:spPr>
                <a:xfrm>
                  <a:off x="7173918" y="4231917"/>
                  <a:ext cx="4685898" cy="655821"/>
                </a:xfrm>
                <a:prstGeom prst="rect">
                  <a:avLst/>
                </a:prstGeom>
                <a:blipFill>
                  <a:blip r:embed="rId6"/>
                  <a:stretch>
                    <a:fillRect/>
                  </a:stretch>
                </a:blipFill>
              </p:spPr>
              <p:txBody>
                <a:bodyPr/>
                <a:lstStyle/>
                <a:p>
                  <a:r>
                    <a:rPr lang="ja-JP" altLang="en-US">
                      <a:noFill/>
                    </a:rPr>
                    <a:t> </a:t>
                  </a:r>
                </a:p>
              </p:txBody>
            </p:sp>
          </mc:Fallback>
        </mc:AlternateContent>
        <p:sp>
          <p:nvSpPr>
            <p:cNvPr id="36" name="四角形: 角を丸くする 35">
              <a:extLst>
                <a:ext uri="{FF2B5EF4-FFF2-40B4-BE49-F238E27FC236}">
                  <a16:creationId xmlns:a16="http://schemas.microsoft.com/office/drawing/2014/main" id="{9D636FDD-9DB0-8C47-7D5C-20F28357873E}"/>
                </a:ext>
              </a:extLst>
            </p:cNvPr>
            <p:cNvSpPr/>
            <p:nvPr/>
          </p:nvSpPr>
          <p:spPr>
            <a:xfrm>
              <a:off x="7021717" y="3790404"/>
              <a:ext cx="4990300" cy="2455369"/>
            </a:xfrm>
            <a:prstGeom prst="roundRect">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47" name="グループ化 46">
              <a:extLst>
                <a:ext uri="{FF2B5EF4-FFF2-40B4-BE49-F238E27FC236}">
                  <a16:creationId xmlns:a16="http://schemas.microsoft.com/office/drawing/2014/main" id="{59490D4E-7CD6-7DC9-4789-8640493BF7DA}"/>
                </a:ext>
              </a:extLst>
            </p:cNvPr>
            <p:cNvGrpSpPr/>
            <p:nvPr/>
          </p:nvGrpSpPr>
          <p:grpSpPr>
            <a:xfrm>
              <a:off x="7901581" y="5371456"/>
              <a:ext cx="3004027" cy="730147"/>
              <a:chOff x="7900546" y="2844776"/>
              <a:chExt cx="3004027" cy="730147"/>
            </a:xfrm>
          </p:grpSpPr>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1D7D1478-6BC4-F49A-D679-D0BBA91EDC1C}"/>
                      </a:ext>
                    </a:extLst>
                  </p:cNvPr>
                  <p:cNvSpPr txBox="1"/>
                  <p:nvPr/>
                </p:nvSpPr>
                <p:spPr>
                  <a:xfrm>
                    <a:off x="7900546" y="2844776"/>
                    <a:ext cx="2874185" cy="345159"/>
                  </a:xfrm>
                  <a:prstGeom prst="rect">
                    <a:avLst/>
                  </a:prstGeom>
                  <a:noFill/>
                </p:spPr>
                <p:txBody>
                  <a:bodyPr wrap="none" lIns="0" tIns="0" rIns="0" bIns="0" rtlCol="0">
                    <a:spAutoFit/>
                  </a:bodyPr>
                  <a:lstStyle/>
                  <a:p>
                    <a14:m>
                      <m:oMath xmlns:m="http://schemas.openxmlformats.org/officeDocument/2006/math">
                        <m:acc>
                          <m:accPr>
                            <m:chr m:val="⃗"/>
                            <m:ctrlPr>
                              <a:rPr kumimoji="1" lang="en-US" altLang="ja-JP" sz="2000" b="0" i="1" smtClean="0">
                                <a:latin typeface="Cambria Math" panose="02040503050406030204" pitchFamily="18" charset="0"/>
                              </a:rPr>
                            </m:ctrlPr>
                          </m:accPr>
                          <m:e>
                            <m:r>
                              <a:rPr kumimoji="1" lang="en-US" altLang="ja-JP" sz="2000" b="1" i="1">
                                <a:latin typeface="Cambria Math" panose="02040503050406030204" pitchFamily="18" charset="0"/>
                              </a:rPr>
                              <m:t>𝑻</m:t>
                            </m:r>
                          </m:e>
                        </m:acc>
                      </m:oMath>
                    </a14:m>
                    <a:r>
                      <a:rPr kumimoji="1" lang="ja-JP" altLang="en-US" sz="2000" dirty="0">
                        <a:latin typeface="Times" panose="02020603050405020304" pitchFamily="18" charset="0"/>
                        <a:cs typeface="Times" panose="02020603050405020304" pitchFamily="18" charset="0"/>
                      </a:rPr>
                      <a:t> ： </a:t>
                    </a:r>
                    <a:r>
                      <a:rPr kumimoji="1" lang="en-US" altLang="ja-JP" sz="2000" dirty="0">
                        <a:latin typeface="Times" panose="02020603050405020304" pitchFamily="18" charset="0"/>
                        <a:cs typeface="Times" panose="02020603050405020304" pitchFamily="18" charset="0"/>
                      </a:rPr>
                      <a:t>Electric vector potential</a:t>
                    </a:r>
                    <a:endParaRPr kumimoji="1" lang="ja-JP" altLang="en-US" sz="2000" dirty="0">
                      <a:latin typeface="Times" panose="02020603050405020304" pitchFamily="18" charset="0"/>
                      <a:cs typeface="Times" panose="02020603050405020304" pitchFamily="18" charset="0"/>
                    </a:endParaRPr>
                  </a:p>
                </p:txBody>
              </p:sp>
            </mc:Choice>
            <mc:Fallback xmlns="">
              <p:sp>
                <p:nvSpPr>
                  <p:cNvPr id="48" name="テキスト ボックス 47">
                    <a:extLst>
                      <a:ext uri="{FF2B5EF4-FFF2-40B4-BE49-F238E27FC236}">
                        <a16:creationId xmlns:a16="http://schemas.microsoft.com/office/drawing/2014/main" id="{1D7D1478-6BC4-F49A-D679-D0BBA91EDC1C}"/>
                      </a:ext>
                    </a:extLst>
                  </p:cNvPr>
                  <p:cNvSpPr txBox="1">
                    <a:spLocks noRot="1" noChangeAspect="1" noMove="1" noResize="1" noEditPoints="1" noAdjustHandles="1" noChangeArrowheads="1" noChangeShapeType="1" noTextEdit="1"/>
                  </p:cNvSpPr>
                  <p:nvPr/>
                </p:nvSpPr>
                <p:spPr>
                  <a:xfrm>
                    <a:off x="7900546" y="2844776"/>
                    <a:ext cx="2874185" cy="345159"/>
                  </a:xfrm>
                  <a:prstGeom prst="rect">
                    <a:avLst/>
                  </a:prstGeom>
                  <a:blipFill>
                    <a:blip r:embed="rId17"/>
                    <a:stretch>
                      <a:fillRect l="-2966" t="-17544" r="-5085" b="-4386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0D1FC4AC-E731-C711-CB6E-65B6DCD944AE}"/>
                      </a:ext>
                    </a:extLst>
                  </p:cNvPr>
                  <p:cNvSpPr txBox="1"/>
                  <p:nvPr/>
                </p:nvSpPr>
                <p:spPr>
                  <a:xfrm>
                    <a:off x="7900546" y="3267146"/>
                    <a:ext cx="3004027" cy="307777"/>
                  </a:xfrm>
                  <a:prstGeom prst="rect">
                    <a:avLst/>
                  </a:prstGeom>
                  <a:noFill/>
                </p:spPr>
                <p:txBody>
                  <a:bodyPr wrap="none" lIns="0" tIns="0" rIns="0" bIns="0" rtlCol="0">
                    <a:spAutoFit/>
                  </a:bodyPr>
                  <a:lstStyle/>
                  <a:p>
                    <a14:m>
                      <m:oMath xmlns:m="http://schemas.openxmlformats.org/officeDocument/2006/math">
                        <m:r>
                          <m:rPr>
                            <m:sty m:val="p"/>
                          </m:rPr>
                          <a:rPr kumimoji="1" lang="el-GR" altLang="ja-JP" sz="2000" b="0" i="1" smtClean="0">
                            <a:latin typeface="Cambria Math" panose="02040503050406030204" pitchFamily="18" charset="0"/>
                            <a:ea typeface="Cambria Math" panose="02040503050406030204" pitchFamily="18" charset="0"/>
                          </a:rPr>
                          <m:t>Ω</m:t>
                        </m:r>
                      </m:oMath>
                    </a14:m>
                    <a:r>
                      <a:rPr kumimoji="1" lang="ja-JP" altLang="en-US" sz="2000" dirty="0"/>
                      <a:t> ： </a:t>
                    </a:r>
                    <a:r>
                      <a:rPr kumimoji="1" lang="en-US" altLang="ja-JP" sz="2000" dirty="0">
                        <a:latin typeface="Times" panose="02020603050405020304" pitchFamily="18" charset="0"/>
                        <a:cs typeface="Times" panose="02020603050405020304" pitchFamily="18" charset="0"/>
                      </a:rPr>
                      <a:t>Magnetic scalar potential</a:t>
                    </a:r>
                    <a:endParaRPr kumimoji="1" lang="ja-JP" altLang="en-US" sz="2000" dirty="0"/>
                  </a:p>
                </p:txBody>
              </p:sp>
            </mc:Choice>
            <mc:Fallback xmlns="">
              <p:sp>
                <p:nvSpPr>
                  <p:cNvPr id="51" name="テキスト ボックス 50">
                    <a:extLst>
                      <a:ext uri="{FF2B5EF4-FFF2-40B4-BE49-F238E27FC236}">
                        <a16:creationId xmlns:a16="http://schemas.microsoft.com/office/drawing/2014/main" id="{0D1FC4AC-E731-C711-CB6E-65B6DCD944AE}"/>
                      </a:ext>
                    </a:extLst>
                  </p:cNvPr>
                  <p:cNvSpPr txBox="1">
                    <a:spLocks noRot="1" noChangeAspect="1" noMove="1" noResize="1" noEditPoints="1" noAdjustHandles="1" noChangeArrowheads="1" noChangeShapeType="1" noTextEdit="1"/>
                  </p:cNvSpPr>
                  <p:nvPr/>
                </p:nvSpPr>
                <p:spPr>
                  <a:xfrm>
                    <a:off x="7900546" y="3267146"/>
                    <a:ext cx="3004027" cy="307777"/>
                  </a:xfrm>
                  <a:prstGeom prst="rect">
                    <a:avLst/>
                  </a:prstGeom>
                  <a:blipFill>
                    <a:blip r:embed="rId18"/>
                    <a:stretch>
                      <a:fillRect l="-2840" t="-32000" r="-4665" b="-50000"/>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53" name="四角形: 角を丸くする 52">
                  <a:extLst>
                    <a:ext uri="{FF2B5EF4-FFF2-40B4-BE49-F238E27FC236}">
                      <a16:creationId xmlns:a16="http://schemas.microsoft.com/office/drawing/2014/main" id="{3ED2D416-3D98-E5E1-C8FE-E6DE93F6541B}"/>
                    </a:ext>
                  </a:extLst>
                </p:cNvPr>
                <p:cNvSpPr/>
                <p:nvPr/>
              </p:nvSpPr>
              <p:spPr>
                <a:xfrm>
                  <a:off x="7645763" y="3543241"/>
                  <a:ext cx="3545111" cy="510401"/>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200" dirty="0">
                      <a:latin typeface="Times New Roman" panose="02020603050405020304" pitchFamily="18" charset="0"/>
                      <a:cs typeface="Times New Roman" panose="02020603050405020304" pitchFamily="18" charset="0"/>
                    </a:rPr>
                    <a:t>Reduced potential </a:t>
                  </a:r>
                  <a14:m>
                    <m:oMath xmlns:m="http://schemas.openxmlformats.org/officeDocument/2006/math">
                      <m:r>
                        <a:rPr lang="en-US" altLang="ja-JP" sz="2200" b="1">
                          <a:solidFill>
                            <a:srgbClr val="FFFFFF"/>
                          </a:solidFill>
                          <a:latin typeface="Cambria Math" panose="02040503050406030204" pitchFamily="18" charset="0"/>
                          <a:cs typeface="Times New Roman" panose="02020603050405020304" pitchFamily="18" charset="0"/>
                        </a:rPr>
                        <m:t>𝐓</m:t>
                      </m:r>
                    </m:oMath>
                  </a14:m>
                  <a:r>
                    <a:rPr lang="en-US" altLang="ja-JP" sz="2200" b="1" dirty="0">
                      <a:solidFill>
                        <a:srgbClr val="FFFFFF"/>
                      </a:solidFill>
                      <a:latin typeface="Times New Roman"/>
                      <a:cs typeface="Times New Roman" panose="02020603050405020304" pitchFamily="18" charset="0"/>
                    </a:rPr>
                    <a:t>-</a:t>
                  </a:r>
                  <a14:m>
                    <m:oMath xmlns:m="http://schemas.openxmlformats.org/officeDocument/2006/math">
                      <m:r>
                        <a:rPr lang="ja-JP" altLang="en-US" sz="2200" b="1" dirty="0">
                          <a:solidFill>
                            <a:srgbClr val="FFFFFF"/>
                          </a:solidFill>
                          <a:latin typeface="Cambria Math" panose="02040503050406030204" pitchFamily="18" charset="0"/>
                          <a:ea typeface="MS Pゴシック"/>
                        </a:rPr>
                        <m:t>𝛀</m:t>
                      </m:r>
                    </m:oMath>
                  </a14:m>
                  <a:r>
                    <a:rPr lang="en-US" altLang="ja-JP" sz="2200" b="1" dirty="0">
                      <a:solidFill>
                        <a:srgbClr val="FFFFFF"/>
                      </a:solidFill>
                      <a:latin typeface="Times New Roman"/>
                      <a:ea typeface="MS Pゴシック"/>
                    </a:rPr>
                    <a:t> </a:t>
                  </a:r>
                  <a:endParaRPr kumimoji="1" lang="ja-JP" altLang="en-US" sz="2200" dirty="0">
                    <a:latin typeface="Times New Roman" panose="02020603050405020304" pitchFamily="18" charset="0"/>
                    <a:cs typeface="Times New Roman" panose="02020603050405020304" pitchFamily="18" charset="0"/>
                  </a:endParaRPr>
                </a:p>
              </p:txBody>
            </p:sp>
          </mc:Choice>
          <mc:Fallback xmlns="">
            <p:sp>
              <p:nvSpPr>
                <p:cNvPr id="53" name="四角形: 角を丸くする 52">
                  <a:extLst>
                    <a:ext uri="{FF2B5EF4-FFF2-40B4-BE49-F238E27FC236}">
                      <a16:creationId xmlns:a16="http://schemas.microsoft.com/office/drawing/2014/main" id="{3ED2D416-3D98-E5E1-C8FE-E6DE93F6541B}"/>
                    </a:ext>
                  </a:extLst>
                </p:cNvPr>
                <p:cNvSpPr>
                  <a:spLocks noRot="1" noChangeAspect="1" noMove="1" noResize="1" noEditPoints="1" noAdjustHandles="1" noChangeArrowheads="1" noChangeShapeType="1" noTextEdit="1"/>
                </p:cNvSpPr>
                <p:nvPr/>
              </p:nvSpPr>
              <p:spPr>
                <a:xfrm>
                  <a:off x="7645763" y="3543241"/>
                  <a:ext cx="3545111" cy="510401"/>
                </a:xfrm>
                <a:prstGeom prst="roundRect">
                  <a:avLst/>
                </a:prstGeom>
                <a:blipFill>
                  <a:blip r:embed="rId19"/>
                  <a:stretch>
                    <a:fillRect/>
                  </a:stretch>
                </a:blipFill>
                <a:ln>
                  <a:solidFill>
                    <a:schemeClr val="tx2"/>
                  </a:solidFill>
                </a:ln>
              </p:spPr>
              <p:txBody>
                <a:bodyPr/>
                <a:lstStyle/>
                <a:p>
                  <a:r>
                    <a:rPr lang="ja-JP" altLang="en-US">
                      <a:noFill/>
                    </a:rPr>
                    <a:t> </a:t>
                  </a:r>
                </a:p>
              </p:txBody>
            </p:sp>
          </mc:Fallback>
        </mc:AlternateContent>
      </p:grpSp>
      <p:sp>
        <p:nvSpPr>
          <p:cNvPr id="18" name="テキスト ボックス 17">
            <a:extLst>
              <a:ext uri="{FF2B5EF4-FFF2-40B4-BE49-F238E27FC236}">
                <a16:creationId xmlns:a16="http://schemas.microsoft.com/office/drawing/2014/main" id="{A8A776FA-0669-3931-DDDA-4E5300449954}"/>
              </a:ext>
            </a:extLst>
          </p:cNvPr>
          <p:cNvSpPr txBox="1"/>
          <p:nvPr/>
        </p:nvSpPr>
        <p:spPr>
          <a:xfrm>
            <a:off x="11696985" y="6415643"/>
            <a:ext cx="573393" cy="369332"/>
          </a:xfrm>
          <a:prstGeom prst="rect">
            <a:avLst/>
          </a:prstGeom>
          <a:noFill/>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7</a:t>
            </a:r>
            <a:endParaRPr kumimoji="1" lang="ja-JP" altLang="en-US" dirty="0">
              <a:latin typeface="Times New Roman" panose="02020603050405020304" pitchFamily="18" charset="0"/>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8C79BF23-CF7C-9D62-C8FE-89B7CD0E10A7}"/>
              </a:ext>
            </a:extLst>
          </p:cNvPr>
          <p:cNvSpPr txBox="1"/>
          <p:nvPr/>
        </p:nvSpPr>
        <p:spPr>
          <a:xfrm>
            <a:off x="8173791" y="2336283"/>
            <a:ext cx="1008854"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FEM</a:t>
            </a:r>
            <a:endParaRPr kumimoji="1" lang="ja-JP" altLang="en-US" sz="2000" dirty="0">
              <a:latin typeface="Times New Roman" panose="02020603050405020304" pitchFamily="18" charset="0"/>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5E20A51D-5DF3-0EDE-E540-2FF394D5E420}"/>
              </a:ext>
            </a:extLst>
          </p:cNvPr>
          <p:cNvSpPr txBox="1"/>
          <p:nvPr/>
        </p:nvSpPr>
        <p:spPr>
          <a:xfrm>
            <a:off x="10806742" y="2327279"/>
            <a:ext cx="1008854"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MMM</a:t>
            </a:r>
            <a:endParaRPr kumimoji="1" lang="ja-JP" altLang="en-US" sz="2000" dirty="0">
              <a:latin typeface="Times New Roman" panose="02020603050405020304" pitchFamily="18" charset="0"/>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10F673E5-2045-BB0A-1B08-D9C4E7DB2178}"/>
              </a:ext>
            </a:extLst>
          </p:cNvPr>
          <p:cNvSpPr txBox="1"/>
          <p:nvPr/>
        </p:nvSpPr>
        <p:spPr>
          <a:xfrm>
            <a:off x="8199582" y="5195749"/>
            <a:ext cx="1008854" cy="400110"/>
          </a:xfrm>
          <a:prstGeom prst="rect">
            <a:avLst/>
          </a:prstGeom>
          <a:noFill/>
        </p:spPr>
        <p:txBody>
          <a:bodyPr wrap="square" rtlCol="0">
            <a:spAutoFit/>
          </a:bodyPr>
          <a:lstStyle/>
          <a:p>
            <a:pPr algn="ctr"/>
            <a:r>
              <a:rPr kumimoji="1" lang="en-US" altLang="ja-JP" sz="2000" dirty="0">
                <a:latin typeface="Times New Roman" panose="02020603050405020304" pitchFamily="18" charset="0"/>
                <a:cs typeface="Times New Roman" panose="02020603050405020304" pitchFamily="18" charset="0"/>
              </a:rPr>
              <a:t>FEM</a:t>
            </a:r>
            <a:endParaRPr kumimoji="1" lang="ja-JP" altLang="en-US" sz="2000" dirty="0">
              <a:latin typeface="Times New Roman" panose="02020603050405020304" pitchFamily="18" charset="0"/>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1E442F97-5FB2-C511-06AC-2E33913D4353}"/>
              </a:ext>
            </a:extLst>
          </p:cNvPr>
          <p:cNvSpPr txBox="1"/>
          <p:nvPr/>
        </p:nvSpPr>
        <p:spPr>
          <a:xfrm>
            <a:off x="10746167" y="5213167"/>
            <a:ext cx="1008854" cy="400110"/>
          </a:xfrm>
          <a:prstGeom prst="rect">
            <a:avLst/>
          </a:prstGeom>
          <a:noFill/>
        </p:spPr>
        <p:txBody>
          <a:bodyPr wrap="square" rtlCol="0">
            <a:spAutoFit/>
          </a:bodyPr>
          <a:lstStyle/>
          <a:p>
            <a:pPr algn="ctr"/>
            <a:r>
              <a:rPr kumimoji="1" lang="en-US" altLang="ja-JP" sz="2000">
                <a:latin typeface="Times New Roman" panose="02020603050405020304" pitchFamily="18" charset="0"/>
                <a:cs typeface="Times New Roman" panose="02020603050405020304" pitchFamily="18" charset="0"/>
              </a:rPr>
              <a:t>MMM</a:t>
            </a:r>
            <a:endParaRPr kumimoji="1" lang="ja-JP" altLang="en-US" sz="2000" dirty="0">
              <a:latin typeface="Times New Roman" panose="02020603050405020304" pitchFamily="18" charset="0"/>
              <a:cs typeface="Times New Roman" panose="02020603050405020304" pitchFamily="18" charset="0"/>
            </a:endParaRPr>
          </a:p>
        </p:txBody>
      </p:sp>
      <p:sp>
        <p:nvSpPr>
          <p:cNvPr id="60" name="Audio 60">
            <a:hlinkClick r:id="" action="ppaction://media"/>
          </p:cNvPr>
          <p:cNvSpPr>
            <a:spLocks noGrp="1"/>
          </p:cNvSpPr>
          <p:nvPr/>
        </p:nvSpPr>
        <p:spPr>
          <a:xfrm>
            <a:off x="-914400" y="-914400"/>
            <a:ext cx="914400" cy="914400"/>
          </a:xfrm>
          <a:prstGeom prst="rect">
            <a:avLst/>
          </a:prstGeom>
        </p:spPr>
        <p:txBody>
          <a:bodyPr/>
          <a:lstStyle/>
          <a:p>
            <a:endParaRPr lang="ja-JP" altLang="en-US"/>
          </a:p>
        </p:txBody>
      </p:sp>
      <p:pic>
        <p:nvPicPr>
          <p:cNvPr id="12" name="radia_mcp_audio_09">
            <a:hlinkClick r:id="" action="ppaction://media"/>
            <a:extLst>
              <a:ext uri="{FF2B5EF4-FFF2-40B4-BE49-F238E27FC236}">
                <a16:creationId xmlns:a16="http://schemas.microsoft.com/office/drawing/2014/main" id="{5202DA1C-58DE-04CD-D490-C592565BA7DB}"/>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791200" y="3124200"/>
            <a:ext cx="0" cy="0"/>
          </a:xfrm>
          <a:prstGeom prst="rect">
            <a:avLst/>
          </a:prstGeom>
        </p:spPr>
      </p:pic>
    </p:spTree>
    <p:extLst>
      <p:ext uri="{BB962C8B-B14F-4D97-AF65-F5344CB8AC3E}">
        <p14:creationId xmlns:p14="http://schemas.microsoft.com/office/powerpoint/2010/main" val="3693931818"/>
      </p:ext>
    </p:extLst>
  </p:cSld>
  <p:clrMapOvr>
    <a:masterClrMapping/>
  </p:clrMapOvr>
  <mc:AlternateContent xmlns:mc="http://schemas.openxmlformats.org/markup-compatibility/2006">
    <mc:Choice xmlns:p14="http://schemas.microsoft.com/office/powerpoint/2010/main" Requires="p14">
      <p:transition spd="slow" p14:dur="2000" advTm="56274"/>
    </mc:Choice>
    <mc:Fallback>
      <p:transition spd="slow" advTm="56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82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21313</TotalTime>
  <Words>3852</Words>
  <Application>Microsoft Office PowerPoint</Application>
  <PresentationFormat>ワイド画面</PresentationFormat>
  <Paragraphs>314</Paragraphs>
  <Slides>17</Slides>
  <Notes>17</Notes>
  <HiddenSlides>0</HiddenSlides>
  <MMClips>17</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vt:i4>
      </vt:variant>
    </vt:vector>
  </HeadingPairs>
  <TitlesOfParts>
    <vt:vector size="25" baseType="lpstr">
      <vt:lpstr>MS ゴシック</vt:lpstr>
      <vt:lpstr>游ゴシック</vt:lpstr>
      <vt:lpstr>Arial</vt:lpstr>
      <vt:lpstr>Calibri</vt:lpstr>
      <vt:lpstr>Cambria Math</vt:lpstr>
      <vt:lpstr>Times</vt:lpstr>
      <vt:lpstr>Times New Roman</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菅原賢悟</cp:lastModifiedBy>
  <cp:revision>114</cp:revision>
  <dcterms:created xsi:type="dcterms:W3CDTF">2013-01-27T09:14:16Z</dcterms:created>
  <dcterms:modified xsi:type="dcterms:W3CDTF">2026-06-29T13:54:39Z</dcterms:modified>
  <cp:category/>
</cp:coreProperties>
</file>